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5" r:id="rId5"/>
    <p:sldMasterId id="2147483690" r:id="rId6"/>
  </p:sldMasterIdLst>
  <p:notesMasterIdLst>
    <p:notesMasterId r:id="rId25"/>
  </p:notesMasterIdLst>
  <p:sldIdLst>
    <p:sldId id="2142533067" r:id="rId7"/>
    <p:sldId id="2142533068" r:id="rId8"/>
    <p:sldId id="2142533073" r:id="rId9"/>
    <p:sldId id="2142533074" r:id="rId10"/>
    <p:sldId id="2142533075" r:id="rId11"/>
    <p:sldId id="2142533076" r:id="rId12"/>
    <p:sldId id="2142533069" r:id="rId13"/>
    <p:sldId id="2142533070" r:id="rId14"/>
    <p:sldId id="2142533071" r:id="rId15"/>
    <p:sldId id="2142533072" r:id="rId16"/>
    <p:sldId id="2142533084" r:id="rId17"/>
    <p:sldId id="2142533083" r:id="rId18"/>
    <p:sldId id="2142533077" r:id="rId19"/>
    <p:sldId id="2142533081" r:id="rId20"/>
    <p:sldId id="2142533082" r:id="rId21"/>
    <p:sldId id="2142533078" r:id="rId22"/>
    <p:sldId id="2142533079" r:id="rId23"/>
    <p:sldId id="214253308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id="{60F35AF9-AA4D-4971-818F-ABB8C5C668C2}">
          <p14:sldIdLst>
            <p14:sldId id="2142533067"/>
            <p14:sldId id="2142533068"/>
            <p14:sldId id="2142533073"/>
            <p14:sldId id="2142533074"/>
            <p14:sldId id="2142533075"/>
            <p14:sldId id="2142533076"/>
            <p14:sldId id="2142533069"/>
            <p14:sldId id="2142533070"/>
            <p14:sldId id="2142533071"/>
            <p14:sldId id="2142533072"/>
            <p14:sldId id="2142533084"/>
            <p14:sldId id="2142533083"/>
            <p14:sldId id="2142533077"/>
            <p14:sldId id="2142533081"/>
            <p14:sldId id="2142533082"/>
            <p14:sldId id="2142533078"/>
            <p14:sldId id="2142533079"/>
            <p14:sldId id="214253308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F0B9"/>
    <a:srgbClr val="230932"/>
    <a:srgbClr val="3E1058"/>
    <a:srgbClr val="781739"/>
    <a:srgbClr val="782158"/>
    <a:srgbClr val="BD1C48"/>
    <a:srgbClr val="5BB999"/>
    <a:srgbClr val="CA1D44"/>
    <a:srgbClr val="E81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388BDB-8A8C-CC42-9C44-1B5D86589628}" v="1" dt="2021-03-31T18:43:52.7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16" autoAdjust="0"/>
    <p:restoredTop sz="89115" autoAdjust="0"/>
  </p:normalViewPr>
  <p:slideViewPr>
    <p:cSldViewPr snapToGrid="0">
      <p:cViewPr varScale="1">
        <p:scale>
          <a:sx n="73" d="100"/>
          <a:sy n="73" d="100"/>
        </p:scale>
        <p:origin x="1214" y="67"/>
      </p:cViewPr>
      <p:guideLst/>
    </p:cSldViewPr>
  </p:slid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D8DF90-9620-465C-8781-1C2CD10A7B06}" type="datetimeFigureOut">
              <a:rPr lang="en-US" smtClean="0"/>
              <a:t>4/12/2024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9002BC-295E-4D28-A872-B1827E4459D9}" type="slidenum">
              <a:rPr lang="en-US" smtClean="0"/>
              <a:t>‹#›</a:t>
            </a:fld>
            <a:endParaRPr lang="en-US"/>
          </a:p>
        </p:txBody>
      </p:sp>
    </p:spTree>
    <p:extLst>
      <p:ext uri="{BB962C8B-B14F-4D97-AF65-F5344CB8AC3E}">
        <p14:creationId xmlns:p14="http://schemas.microsoft.com/office/powerpoint/2010/main" val="275094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99002BC-295E-4D28-A872-B1827E4459D9}" type="slidenum">
              <a:rPr lang="en-US" smtClean="0"/>
              <a:t>1</a:t>
            </a:fld>
            <a:endParaRPr lang="en-US"/>
          </a:p>
        </p:txBody>
      </p:sp>
    </p:spTree>
    <p:extLst>
      <p:ext uri="{BB962C8B-B14F-4D97-AF65-F5344CB8AC3E}">
        <p14:creationId xmlns:p14="http://schemas.microsoft.com/office/powerpoint/2010/main" val="8711626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hdphoto" Target="../media/hdphoto1.wdp"/><Relationship Id="rId7"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1.png"/><Relationship Id="rId4" Type="http://schemas.microsoft.com/office/2007/relationships/hdphoto" Target="../media/hdphoto1.wdp"/></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hdphoto" Target="../media/hdphoto1.wdp"/><Relationship Id="rId7"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3" name="dots" descr="Background pattern&#10;&#10;Description automatically generated">
            <a:extLst>
              <a:ext uri="{FF2B5EF4-FFF2-40B4-BE49-F238E27FC236}">
                <a16:creationId xmlns:a16="http://schemas.microsoft.com/office/drawing/2014/main" id="{D577A962-7CD7-CF4B-ADD5-E7DB231B549F}"/>
              </a:ext>
            </a:extLst>
          </p:cNvPr>
          <p:cNvPicPr>
            <a:picLocks noChangeAspect="1"/>
          </p:cNvPicPr>
          <p:nvPr userDrawn="1"/>
        </p:nvPicPr>
        <p:blipFill>
          <a:blip r:embed="rId2" cstate="screen">
            <a:alphaModFix amt="44000"/>
            <a:extLst>
              <a:ext uri="{28A0092B-C50C-407E-A947-70E740481C1C}">
                <a14:useLocalDpi xmlns:a14="http://schemas.microsoft.com/office/drawing/2010/main"/>
              </a:ext>
            </a:extLst>
          </a:blip>
          <a:stretch>
            <a:fillRect/>
          </a:stretch>
        </p:blipFill>
        <p:spPr>
          <a:xfrm rot="16200000">
            <a:off x="7241082" y="4457835"/>
            <a:ext cx="4947362" cy="7434200"/>
          </a:xfrm>
          <a:prstGeom prst="rect">
            <a:avLst/>
          </a:prstGeom>
        </p:spPr>
      </p:pic>
      <p:pic>
        <p:nvPicPr>
          <p:cNvPr id="22" name="orange dots" descr="Background pattern&#10;&#10;Description automatically generated">
            <a:extLst>
              <a:ext uri="{FF2B5EF4-FFF2-40B4-BE49-F238E27FC236}">
                <a16:creationId xmlns:a16="http://schemas.microsoft.com/office/drawing/2014/main" id="{B9641227-5253-6244-B5F4-B2685321ABAF}"/>
              </a:ext>
            </a:extLst>
          </p:cNvPr>
          <p:cNvPicPr>
            <a:picLocks noChangeAspect="1"/>
          </p:cNvPicPr>
          <p:nvPr userDrawn="1"/>
        </p:nvPicPr>
        <p:blipFill>
          <a:blip r:embed="rId3" cstate="screen">
            <a:alphaModFix amt="51000"/>
            <a:extLst>
              <a:ext uri="{BEBA8EAE-BF5A-486C-A8C5-ECC9F3942E4B}">
                <a14:imgProps xmlns:a14="http://schemas.microsoft.com/office/drawing/2010/main">
                  <a14:imgLayer r:embed="rId4">
                    <a14:imgEffect>
                      <a14:colorTemperature colorTemp="11500"/>
                    </a14:imgEffect>
                    <a14:imgEffect>
                      <a14:saturation sat="348000"/>
                    </a14:imgEffect>
                  </a14:imgLayer>
                </a14:imgProps>
              </a:ext>
              <a:ext uri="{28A0092B-C50C-407E-A947-70E740481C1C}">
                <a14:useLocalDpi xmlns:a14="http://schemas.microsoft.com/office/drawing/2010/main"/>
              </a:ext>
            </a:extLst>
          </a:blip>
          <a:stretch>
            <a:fillRect/>
          </a:stretch>
        </p:blipFill>
        <p:spPr>
          <a:xfrm rot="4500000">
            <a:off x="136777" y="4470611"/>
            <a:ext cx="2967071" cy="3771477"/>
          </a:xfrm>
          <a:prstGeom prst="rect">
            <a:avLst/>
          </a:prstGeom>
        </p:spPr>
      </p:pic>
      <p:pic>
        <p:nvPicPr>
          <p:cNvPr id="20" name="layers" descr="A picture containing electronics, circuit&#10;&#10;Description automatically generated">
            <a:extLst>
              <a:ext uri="{FF2B5EF4-FFF2-40B4-BE49-F238E27FC236}">
                <a16:creationId xmlns:a16="http://schemas.microsoft.com/office/drawing/2014/main" id="{E54C2BBB-66C4-6E4C-B73B-CAED540AFC13}"/>
              </a:ext>
            </a:extLst>
          </p:cNvPr>
          <p:cNvPicPr>
            <a:picLocks noChangeAspect="1"/>
          </p:cNvPicPr>
          <p:nvPr userDrawn="1"/>
        </p:nvPicPr>
        <p:blipFill rotWithShape="1">
          <a:blip r:embed="rId5" cstate="screen">
            <a:alphaModFix amt="24000"/>
            <a:extLst>
              <a:ext uri="{28A0092B-C50C-407E-A947-70E740481C1C}">
                <a14:useLocalDpi xmlns:a14="http://schemas.microsoft.com/office/drawing/2010/main"/>
              </a:ext>
            </a:extLst>
          </a:blip>
          <a:srcRect l="-44990" t="-24216"/>
          <a:stretch/>
        </p:blipFill>
        <p:spPr>
          <a:xfrm>
            <a:off x="8197469" y="1"/>
            <a:ext cx="3994531" cy="6858000"/>
          </a:xfrm>
          <a:prstGeom prst="rect">
            <a:avLst/>
          </a:prstGeom>
        </p:spPr>
      </p:pic>
      <p:pic>
        <p:nvPicPr>
          <p:cNvPr id="19" name="Key Art">
            <a:extLst>
              <a:ext uri="{FF2B5EF4-FFF2-40B4-BE49-F238E27FC236}">
                <a16:creationId xmlns:a16="http://schemas.microsoft.com/office/drawing/2014/main" id="{1A3BB028-B15A-CD49-A473-9CA08B0EAD93}"/>
              </a:ext>
            </a:extLst>
          </p:cNvPr>
          <p:cNvPicPr>
            <a:picLocks noChangeAspect="1"/>
          </p:cNvPicPr>
          <p:nvPr userDrawn="1"/>
        </p:nvPicPr>
        <p:blipFill rotWithShape="1">
          <a:blip r:embed="rId6">
            <a:alphaModFix/>
          </a:blip>
          <a:srcRect b="2922"/>
          <a:stretch/>
        </p:blipFill>
        <p:spPr>
          <a:xfrm flipH="1">
            <a:off x="0" y="200416"/>
            <a:ext cx="12192000" cy="6657584"/>
          </a:xfrm>
          <a:prstGeom prst="rect">
            <a:avLst/>
          </a:prstGeom>
        </p:spPr>
      </p:pic>
      <p:pic>
        <p:nvPicPr>
          <p:cNvPr id="18" name="Picture 17">
            <a:extLst>
              <a:ext uri="{FF2B5EF4-FFF2-40B4-BE49-F238E27FC236}">
                <a16:creationId xmlns:a16="http://schemas.microsoft.com/office/drawing/2014/main" id="{B415369A-00E1-744A-9BB3-AC88EE35111C}"/>
              </a:ext>
            </a:extLst>
          </p:cNvPr>
          <p:cNvPicPr>
            <a:picLocks noChangeAspect="1"/>
          </p:cNvPicPr>
          <p:nvPr userDrawn="1"/>
        </p:nvPicPr>
        <p:blipFill rotWithShape="1">
          <a:blip r:embed="rId7" cstate="screen">
            <a:alphaModFix amt="60000"/>
            <a:extLst>
              <a:ext uri="{28A0092B-C50C-407E-A947-70E740481C1C}">
                <a14:useLocalDpi xmlns:a14="http://schemas.microsoft.com/office/drawing/2010/main"/>
              </a:ext>
            </a:extLst>
          </a:blip>
          <a:srcRect/>
          <a:stretch/>
        </p:blipFill>
        <p:spPr>
          <a:xfrm>
            <a:off x="896798" y="668579"/>
            <a:ext cx="1190625" cy="473786"/>
          </a:xfrm>
          <a:prstGeom prst="rect">
            <a:avLst/>
          </a:prstGeom>
        </p:spPr>
      </p:pic>
      <p:sp>
        <p:nvSpPr>
          <p:cNvPr id="21" name="EPC 2020">
            <a:extLst>
              <a:ext uri="{FF2B5EF4-FFF2-40B4-BE49-F238E27FC236}">
                <a16:creationId xmlns:a16="http://schemas.microsoft.com/office/drawing/2014/main" id="{1CC3C841-45E4-0F4B-B781-48012FA9C63F}"/>
              </a:ext>
            </a:extLst>
          </p:cNvPr>
          <p:cNvSpPr txBox="1">
            <a:spLocks/>
          </p:cNvSpPr>
          <p:nvPr userDrawn="1"/>
        </p:nvSpPr>
        <p:spPr bwMode="white">
          <a:xfrm>
            <a:off x="7157734" y="5615820"/>
            <a:ext cx="2063579" cy="486301"/>
          </a:xfrm>
          <a:prstGeom prst="rect">
            <a:avLst/>
          </a:prstGeom>
          <a:noFill/>
        </p:spPr>
        <p:txBody>
          <a:bodyPr vert="horz" lIns="0" tIns="0" rIns="0" bIns="0" rtlCol="0">
            <a:noAutofit/>
          </a:bodyPr>
          <a:lstStyle>
            <a:lvl1pPr marL="0" indent="0" algn="ctr" defTabSz="457200" rtl="0" eaLnBrk="1" latinLnBrk="0" hangingPunct="1">
              <a:lnSpc>
                <a:spcPct val="100000"/>
              </a:lnSpc>
              <a:spcBef>
                <a:spcPts val="300"/>
              </a:spcBef>
              <a:spcAft>
                <a:spcPts val="600"/>
              </a:spcAft>
              <a:buClr>
                <a:schemeClr val="accent4">
                  <a:lumMod val="60000"/>
                  <a:lumOff val="40000"/>
                </a:schemeClr>
              </a:buClr>
              <a:buSzPct val="80000"/>
              <a:buFont typeface="Arial"/>
              <a:buNone/>
              <a:defRPr sz="2000" b="0" kern="1200">
                <a:solidFill>
                  <a:schemeClr val="tx1"/>
                </a:solidFill>
                <a:latin typeface="+mn-lt"/>
                <a:ea typeface="+mn-ea"/>
                <a:cs typeface="Arial"/>
              </a:defRPr>
            </a:lvl1pPr>
            <a:lvl2pPr marL="457200" indent="0" algn="ctr"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800" b="1" kern="1200">
                <a:solidFill>
                  <a:schemeClr val="tx1">
                    <a:tint val="75000"/>
                  </a:schemeClr>
                </a:solidFill>
                <a:latin typeface="+mn-lt"/>
                <a:ea typeface="+mn-ea"/>
                <a:cs typeface="Arial"/>
              </a:defRPr>
            </a:lvl2pPr>
            <a:lvl3pPr marL="914400" indent="0" algn="ctr"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600" b="1" kern="1200">
                <a:solidFill>
                  <a:schemeClr val="tx1">
                    <a:tint val="75000"/>
                  </a:schemeClr>
                </a:solidFill>
                <a:latin typeface="+mn-lt"/>
                <a:ea typeface="+mn-ea"/>
                <a:cs typeface="Arial"/>
              </a:defRPr>
            </a:lvl3pPr>
            <a:lvl4pPr marL="1371600" indent="0" algn="ctr"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tint val="75000"/>
                  </a:schemeClr>
                </a:solidFill>
                <a:latin typeface="+mn-lt"/>
                <a:ea typeface="+mn-ea"/>
                <a:cs typeface="Arial"/>
              </a:defRPr>
            </a:lvl4pPr>
            <a:lvl5pPr marL="1828800" indent="0" algn="ctr"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tint val="75000"/>
                  </a:schemeClr>
                </a:solidFill>
                <a:latin typeface="+mn-lt"/>
                <a:ea typeface="+mn-ea"/>
                <a:cs typeface="Arial"/>
              </a:defRPr>
            </a:lvl5pPr>
            <a:lvl6pPr marL="2286000" indent="0" algn="ctr" defTabSz="401638" rtl="0" eaLnBrk="1" latinLnBrk="0" hangingPunct="1">
              <a:lnSpc>
                <a:spcPts val="1700"/>
              </a:lnSpc>
              <a:spcBef>
                <a:spcPts val="300"/>
              </a:spcBef>
              <a:spcAft>
                <a:spcPts val="300"/>
              </a:spcAft>
              <a:buSzPct val="80000"/>
              <a:buFont typeface="Lucida Grande"/>
              <a:buNone/>
              <a:tabLst>
                <a:tab pos="1484313" algn="l"/>
              </a:tabLst>
              <a:defRPr sz="1400" b="1" kern="1200">
                <a:solidFill>
                  <a:schemeClr val="tx1">
                    <a:tint val="75000"/>
                  </a:schemeClr>
                </a:solidFill>
                <a:latin typeface="Arial"/>
                <a:ea typeface="+mn-ea"/>
                <a:cs typeface="Arial"/>
              </a:defRPr>
            </a:lvl6pPr>
            <a:lvl7pPr marL="27432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7pPr>
            <a:lvl8pPr marL="32004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8pPr>
            <a:lvl9pPr marL="36576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9pPr>
          </a:lstStyle>
          <a:p>
            <a:pPr algn="l">
              <a:spcAft>
                <a:spcPts val="0"/>
              </a:spcAft>
            </a:pPr>
            <a:r>
              <a:rPr lang="en-US" sz="1400" b="1" i="1" dirty="0">
                <a:solidFill>
                  <a:schemeClr val="accent4">
                    <a:lumMod val="20000"/>
                    <a:lumOff val="80000"/>
                    <a:alpha val="62000"/>
                  </a:schemeClr>
                </a:solidFill>
              </a:rPr>
              <a:t>2021 ESRI </a:t>
            </a:r>
            <a:br>
              <a:rPr lang="en-US" sz="1400" b="1" i="1" dirty="0">
                <a:solidFill>
                  <a:schemeClr val="accent4">
                    <a:lumMod val="20000"/>
                    <a:lumOff val="80000"/>
                    <a:alpha val="62000"/>
                  </a:schemeClr>
                </a:solidFill>
              </a:rPr>
            </a:br>
            <a:r>
              <a:rPr lang="en-US" sz="1400" b="1" i="1" dirty="0">
                <a:solidFill>
                  <a:schemeClr val="accent4">
                    <a:lumMod val="20000"/>
                    <a:lumOff val="80000"/>
                    <a:alpha val="62000"/>
                  </a:schemeClr>
                </a:solidFill>
              </a:rPr>
              <a:t>    DEVELOPER SUMMIT</a:t>
            </a:r>
            <a:endParaRPr lang="en-US" sz="1400" i="1" dirty="0">
              <a:solidFill>
                <a:schemeClr val="accent4">
                  <a:lumMod val="20000"/>
                  <a:lumOff val="80000"/>
                  <a:alpha val="62000"/>
                </a:schemeClr>
              </a:solidFill>
            </a:endParaRPr>
          </a:p>
        </p:txBody>
      </p:sp>
      <p:sp>
        <p:nvSpPr>
          <p:cNvPr id="2" name="Title 1"/>
          <p:cNvSpPr>
            <a:spLocks noGrp="1"/>
          </p:cNvSpPr>
          <p:nvPr>
            <p:ph type="ctrTitle"/>
          </p:nvPr>
        </p:nvSpPr>
        <p:spPr bwMode="white">
          <a:xfrm>
            <a:off x="1346449" y="1898929"/>
            <a:ext cx="8525773" cy="914400"/>
          </a:xfrm>
        </p:spPr>
        <p:txBody>
          <a:bodyPr rIns="0" anchor="b">
            <a:noAutofit/>
          </a:bodyPr>
          <a:lstStyle>
            <a:lvl1pPr algn="l">
              <a:defRPr sz="3400" b="0" baseline="0">
                <a:solidFill>
                  <a:schemeClr val="tx1"/>
                </a:solidFill>
                <a:latin typeface="+mn-lt"/>
              </a:defRPr>
            </a:lvl1pPr>
          </a:lstStyle>
          <a:p>
            <a:endParaRPr lang="en-US" dirty="0"/>
          </a:p>
        </p:txBody>
      </p:sp>
      <p:sp>
        <p:nvSpPr>
          <p:cNvPr id="3" name="Subtitle 2"/>
          <p:cNvSpPr>
            <a:spLocks noGrp="1"/>
          </p:cNvSpPr>
          <p:nvPr>
            <p:ph type="subTitle" idx="1"/>
          </p:nvPr>
        </p:nvSpPr>
        <p:spPr bwMode="white">
          <a:xfrm>
            <a:off x="1346449" y="2971800"/>
            <a:ext cx="8534401" cy="914400"/>
          </a:xfrm>
          <a:noFill/>
        </p:spPr>
        <p:txBody>
          <a:bodyPr>
            <a:noAutofit/>
          </a:bodyPr>
          <a:lstStyle>
            <a:lvl1pPr marL="0" indent="0" algn="l">
              <a:buNone/>
              <a:defRPr b="0">
                <a:solidFill>
                  <a:srgbClr val="1EF1B9"/>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4/12/2024</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830908086"/>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AC78BDA-EE85-3444-BFD9-6D993DE0155A}"/>
              </a:ext>
            </a:extLst>
          </p:cNvPr>
          <p:cNvGrpSpPr/>
          <p:nvPr userDrawn="1"/>
        </p:nvGrpSpPr>
        <p:grpSpPr>
          <a:xfrm>
            <a:off x="0" y="-16011"/>
            <a:ext cx="12199427" cy="6904469"/>
            <a:chOff x="0" y="-16011"/>
            <a:chExt cx="12199427" cy="6904469"/>
          </a:xfrm>
        </p:grpSpPr>
        <p:sp>
          <p:nvSpPr>
            <p:cNvPr id="17" name="gradient background1">
              <a:extLst>
                <a:ext uri="{FF2B5EF4-FFF2-40B4-BE49-F238E27FC236}">
                  <a16:creationId xmlns:a16="http://schemas.microsoft.com/office/drawing/2014/main" id="{A3BEF11C-50AA-D845-B2F1-AD83B386C071}"/>
                </a:ext>
              </a:extLst>
            </p:cNvPr>
            <p:cNvSpPr/>
            <p:nvPr/>
          </p:nvSpPr>
          <p:spPr bwMode="auto">
            <a:xfrm>
              <a:off x="0" y="-16011"/>
              <a:ext cx="12191999" cy="6904469"/>
            </a:xfrm>
            <a:prstGeom prst="rect">
              <a:avLst/>
            </a:prstGeom>
            <a:gradFill flip="none" rotWithShape="1">
              <a:gsLst>
                <a:gs pos="25000">
                  <a:srgbClr val="CC1C44"/>
                </a:gs>
                <a:gs pos="82000">
                  <a:srgbClr val="6A215C"/>
                </a:gs>
                <a:gs pos="100000">
                  <a:srgbClr val="581A4D"/>
                </a:gs>
              </a:gsLst>
              <a:lin ang="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8" name="shading (lower right)">
              <a:extLst>
                <a:ext uri="{FF2B5EF4-FFF2-40B4-BE49-F238E27FC236}">
                  <a16:creationId xmlns:a16="http://schemas.microsoft.com/office/drawing/2014/main" id="{A1E61D66-F9F3-084A-A7BC-921AE8E30110}"/>
                </a:ext>
              </a:extLst>
            </p:cNvPr>
            <p:cNvSpPr/>
            <p:nvPr/>
          </p:nvSpPr>
          <p:spPr bwMode="auto">
            <a:xfrm>
              <a:off x="0" y="-513"/>
              <a:ext cx="12199427" cy="6888971"/>
            </a:xfrm>
            <a:prstGeom prst="rect">
              <a:avLst/>
            </a:prstGeom>
            <a:gradFill flip="none" rotWithShape="1">
              <a:gsLst>
                <a:gs pos="45000">
                  <a:srgbClr val="0D134A">
                    <a:alpha val="9000"/>
                  </a:srgbClr>
                </a:gs>
                <a:gs pos="74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nvGrpSpPr>
          <p:cNvPr id="22" name="Group 21">
            <a:extLst>
              <a:ext uri="{FF2B5EF4-FFF2-40B4-BE49-F238E27FC236}">
                <a16:creationId xmlns:a16="http://schemas.microsoft.com/office/drawing/2014/main" id="{BB4F7DFF-BF9B-554D-967F-EE575A92AFB3}"/>
              </a:ext>
            </a:extLst>
          </p:cNvPr>
          <p:cNvGrpSpPr/>
          <p:nvPr userDrawn="1"/>
        </p:nvGrpSpPr>
        <p:grpSpPr>
          <a:xfrm>
            <a:off x="5497916" y="2348110"/>
            <a:ext cx="8894298" cy="8110015"/>
            <a:chOff x="5497917" y="2348110"/>
            <a:chExt cx="8894298" cy="8110015"/>
          </a:xfrm>
        </p:grpSpPr>
        <p:pic>
          <p:nvPicPr>
            <p:cNvPr id="24" name="orange dots" descr="Background pattern&#10;&#10;Description automatically generated">
              <a:extLst>
                <a:ext uri="{FF2B5EF4-FFF2-40B4-BE49-F238E27FC236}">
                  <a16:creationId xmlns:a16="http://schemas.microsoft.com/office/drawing/2014/main" id="{000F8566-B9C2-CB4F-BA92-B937BE4C1004}"/>
                </a:ext>
              </a:extLst>
            </p:cNvPr>
            <p:cNvPicPr>
              <a:picLocks noChangeAspect="1"/>
            </p:cNvPicPr>
            <p:nvPr/>
          </p:nvPicPr>
          <p:blipFill>
            <a:blip r:embed="rId2" cstate="screen">
              <a:alphaModFix amt="58000"/>
              <a:extLst>
                <a:ext uri="{BEBA8EAE-BF5A-486C-A8C5-ECC9F3942E4B}">
                  <a14:imgProps xmlns:a14="http://schemas.microsoft.com/office/drawing/2010/main">
                    <a14:imgLayer r:embed="rId3">
                      <a14:imgEffect>
                        <a14:colorTemperature colorTemp="11500"/>
                      </a14:imgEffect>
                      <a14:imgEffect>
                        <a14:saturation sat="348000"/>
                      </a14:imgEffect>
                    </a14:imgLayer>
                  </a14:imgProps>
                </a:ext>
                <a:ext uri="{28A0092B-C50C-407E-A947-70E740481C1C}">
                  <a14:useLocalDpi xmlns:a14="http://schemas.microsoft.com/office/drawing/2010/main"/>
                </a:ext>
              </a:extLst>
            </a:blip>
            <a:stretch>
              <a:fillRect/>
            </a:stretch>
          </p:blipFill>
          <p:spPr>
            <a:xfrm rot="4500000">
              <a:off x="8542003" y="4776598"/>
              <a:ext cx="3594652" cy="4569202"/>
            </a:xfrm>
            <a:prstGeom prst="rect">
              <a:avLst/>
            </a:prstGeom>
          </p:spPr>
        </p:pic>
        <p:pic>
          <p:nvPicPr>
            <p:cNvPr id="25" name="Picture 24" descr="A picture containing indoor, outdoor object&#10;&#10;Description automatically generated">
              <a:extLst>
                <a:ext uri="{FF2B5EF4-FFF2-40B4-BE49-F238E27FC236}">
                  <a16:creationId xmlns:a16="http://schemas.microsoft.com/office/drawing/2014/main" id="{3ACDA294-AAE5-FF42-A5F6-57B8C6553CF2}"/>
                </a:ext>
              </a:extLst>
            </p:cNvPr>
            <p:cNvPicPr>
              <a:picLocks noChangeAspect="1"/>
            </p:cNvPicPr>
            <p:nvPr userDrawn="1"/>
          </p:nvPicPr>
          <p:blipFill>
            <a:blip r:embed="rId4" cstate="screen">
              <a:alphaModFix/>
              <a:extLst>
                <a:ext uri="{28A0092B-C50C-407E-A947-70E740481C1C}">
                  <a14:useLocalDpi xmlns:a14="http://schemas.microsoft.com/office/drawing/2010/main"/>
                </a:ext>
              </a:extLst>
            </a:blip>
            <a:stretch>
              <a:fillRect/>
            </a:stretch>
          </p:blipFill>
          <p:spPr>
            <a:xfrm>
              <a:off x="9312215" y="2348110"/>
              <a:ext cx="5080000" cy="6235700"/>
            </a:xfrm>
            <a:prstGeom prst="rect">
              <a:avLst/>
            </a:prstGeom>
          </p:spPr>
        </p:pic>
        <p:pic>
          <p:nvPicPr>
            <p:cNvPr id="26" name="Picture 25" descr="Diagram&#10;&#10;Description automatically generated">
              <a:extLst>
                <a:ext uri="{FF2B5EF4-FFF2-40B4-BE49-F238E27FC236}">
                  <a16:creationId xmlns:a16="http://schemas.microsoft.com/office/drawing/2014/main" id="{51C72AA5-C42E-F74C-A7E8-803C0B09E95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567147" y="4038141"/>
              <a:ext cx="985388" cy="985388"/>
            </a:xfrm>
            <a:prstGeom prst="rect">
              <a:avLst/>
            </a:prstGeom>
          </p:spPr>
        </p:pic>
        <p:pic>
          <p:nvPicPr>
            <p:cNvPr id="27" name="layers" descr="A picture containing electronics, circuit&#10;&#10;Description automatically generated">
              <a:extLst>
                <a:ext uri="{FF2B5EF4-FFF2-40B4-BE49-F238E27FC236}">
                  <a16:creationId xmlns:a16="http://schemas.microsoft.com/office/drawing/2014/main" id="{A3AB5253-2584-0F4D-AB38-68F5EF3EFDB2}"/>
                </a:ext>
              </a:extLst>
            </p:cNvPr>
            <p:cNvPicPr>
              <a:picLocks noChangeAspect="1"/>
            </p:cNvPicPr>
            <p:nvPr/>
          </p:nvPicPr>
          <p:blipFill>
            <a:blip r:embed="rId6" cstate="screen">
              <a:alphaModFix amt="37000"/>
              <a:extLst>
                <a:ext uri="{28A0092B-C50C-407E-A947-70E740481C1C}">
                  <a14:useLocalDpi xmlns:a14="http://schemas.microsoft.com/office/drawing/2010/main"/>
                </a:ext>
              </a:extLst>
            </a:blip>
            <a:stretch>
              <a:fillRect/>
            </a:stretch>
          </p:blipFill>
          <p:spPr>
            <a:xfrm>
              <a:off x="5497917" y="2619698"/>
              <a:ext cx="7080758" cy="7838427"/>
            </a:xfrm>
            <a:prstGeom prst="rect">
              <a:avLst/>
            </a:prstGeom>
          </p:spPr>
        </p:pic>
        <p:pic>
          <p:nvPicPr>
            <p:cNvPr id="28" name="Picture 27" descr="A picture containing text, building, mountain&#10;&#10;Description automatically generated">
              <a:extLst>
                <a:ext uri="{FF2B5EF4-FFF2-40B4-BE49-F238E27FC236}">
                  <a16:creationId xmlns:a16="http://schemas.microsoft.com/office/drawing/2014/main" id="{12941F8E-D63D-6945-A587-238E9A4577B9}"/>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9517128" y="4597220"/>
              <a:ext cx="1644403" cy="1644403"/>
            </a:xfrm>
            <a:prstGeom prst="rect">
              <a:avLst/>
            </a:prstGeom>
          </p:spPr>
        </p:pic>
        <p:pic>
          <p:nvPicPr>
            <p:cNvPr id="29" name="Picture 28" descr="A picture containing circle&#10;&#10;Description automatically generated">
              <a:extLst>
                <a:ext uri="{FF2B5EF4-FFF2-40B4-BE49-F238E27FC236}">
                  <a16:creationId xmlns:a16="http://schemas.microsoft.com/office/drawing/2014/main" id="{49A2A81D-B4C2-1546-967D-85F78D3C9505}"/>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038296" y="7264396"/>
              <a:ext cx="723900" cy="723900"/>
            </a:xfrm>
            <a:prstGeom prst="rect">
              <a:avLst/>
            </a:prstGeom>
          </p:spPr>
        </p:pic>
      </p:gr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rgbClr val="71EB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0"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4/12/2024</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dirty="0"/>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539605462"/>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D8442A4-C2E0-CA4D-AA08-137A2C961460}"/>
              </a:ext>
            </a:extLst>
          </p:cNvPr>
          <p:cNvGrpSpPr/>
          <p:nvPr userDrawn="1"/>
        </p:nvGrpSpPr>
        <p:grpSpPr>
          <a:xfrm>
            <a:off x="0" y="-16011"/>
            <a:ext cx="12199427" cy="6904469"/>
            <a:chOff x="0" y="-16011"/>
            <a:chExt cx="12199427" cy="6904469"/>
          </a:xfrm>
        </p:grpSpPr>
        <p:sp>
          <p:nvSpPr>
            <p:cNvPr id="10" name="gradient background1">
              <a:extLst>
                <a:ext uri="{FF2B5EF4-FFF2-40B4-BE49-F238E27FC236}">
                  <a16:creationId xmlns:a16="http://schemas.microsoft.com/office/drawing/2014/main" id="{F3176A40-7C8B-AE41-8770-562344011847}"/>
                </a:ext>
              </a:extLst>
            </p:cNvPr>
            <p:cNvSpPr/>
            <p:nvPr/>
          </p:nvSpPr>
          <p:spPr bwMode="auto">
            <a:xfrm>
              <a:off x="0" y="-16011"/>
              <a:ext cx="12191999" cy="6904469"/>
            </a:xfrm>
            <a:prstGeom prst="rect">
              <a:avLst/>
            </a:prstGeom>
            <a:gradFill flip="none" rotWithShape="1">
              <a:gsLst>
                <a:gs pos="25000">
                  <a:srgbClr val="CC1C44"/>
                </a:gs>
                <a:gs pos="82000">
                  <a:srgbClr val="6A215C"/>
                </a:gs>
                <a:gs pos="100000">
                  <a:srgbClr val="581A4D"/>
                </a:gs>
              </a:gsLst>
              <a:lin ang="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1" name="shading (lower right)">
              <a:extLst>
                <a:ext uri="{FF2B5EF4-FFF2-40B4-BE49-F238E27FC236}">
                  <a16:creationId xmlns:a16="http://schemas.microsoft.com/office/drawing/2014/main" id="{75F05818-245B-2B47-8776-DEA438B9E094}"/>
                </a:ext>
              </a:extLst>
            </p:cNvPr>
            <p:cNvSpPr/>
            <p:nvPr/>
          </p:nvSpPr>
          <p:spPr bwMode="auto">
            <a:xfrm>
              <a:off x="0" y="-513"/>
              <a:ext cx="12199427" cy="6888971"/>
            </a:xfrm>
            <a:prstGeom prst="rect">
              <a:avLst/>
            </a:prstGeom>
            <a:gradFill flip="none" rotWithShape="1">
              <a:gsLst>
                <a:gs pos="45000">
                  <a:srgbClr val="0D134A">
                    <a:alpha val="9000"/>
                  </a:srgbClr>
                </a:gs>
                <a:gs pos="74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4/12/2024</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13" name="Picture 12" descr="A picture containing electronics, circuit&#10;&#10;Description automatically generated">
            <a:extLst>
              <a:ext uri="{FF2B5EF4-FFF2-40B4-BE49-F238E27FC236}">
                <a16:creationId xmlns:a16="http://schemas.microsoft.com/office/drawing/2014/main" id="{F092BEC1-EF92-4C4D-8C02-0F6F50822D26}"/>
              </a:ext>
            </a:extLst>
          </p:cNvPr>
          <p:cNvPicPr>
            <a:picLocks noChangeAspect="1"/>
          </p:cNvPicPr>
          <p:nvPr userDrawn="1"/>
        </p:nvPicPr>
        <p:blipFill rotWithShape="1">
          <a:blip r:embed="rId3" cstate="screen">
            <a:alphaModFix amt="41000"/>
            <a:extLst>
              <a:ext uri="{28A0092B-C50C-407E-A947-70E740481C1C}">
                <a14:useLocalDpi xmlns:a14="http://schemas.microsoft.com/office/drawing/2010/main"/>
              </a:ext>
            </a:extLst>
          </a:blip>
          <a:srcRect l="-47394" t="-24216"/>
          <a:stretch/>
        </p:blipFill>
        <p:spPr>
          <a:xfrm>
            <a:off x="4477173" y="1"/>
            <a:ext cx="7714827" cy="6858000"/>
          </a:xfrm>
          <a:prstGeom prst="rect">
            <a:avLst/>
          </a:prstGeom>
        </p:spPr>
      </p:pic>
    </p:spTree>
    <p:extLst>
      <p:ext uri="{BB962C8B-B14F-4D97-AF65-F5344CB8AC3E}">
        <p14:creationId xmlns:p14="http://schemas.microsoft.com/office/powerpoint/2010/main" val="209686844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589D8BA-3EA7-E14E-87B2-64061889ED06}"/>
              </a:ext>
            </a:extLst>
          </p:cNvPr>
          <p:cNvGrpSpPr/>
          <p:nvPr userDrawn="1"/>
        </p:nvGrpSpPr>
        <p:grpSpPr>
          <a:xfrm>
            <a:off x="0" y="-16011"/>
            <a:ext cx="12199427" cy="6904469"/>
            <a:chOff x="0" y="-16011"/>
            <a:chExt cx="12199427" cy="6904469"/>
          </a:xfrm>
        </p:grpSpPr>
        <p:sp>
          <p:nvSpPr>
            <p:cNvPr id="10" name="gradient background1">
              <a:extLst>
                <a:ext uri="{FF2B5EF4-FFF2-40B4-BE49-F238E27FC236}">
                  <a16:creationId xmlns:a16="http://schemas.microsoft.com/office/drawing/2014/main" id="{59B867D5-179F-1E49-B373-D839B25CCA0C}"/>
                </a:ext>
              </a:extLst>
            </p:cNvPr>
            <p:cNvSpPr/>
            <p:nvPr/>
          </p:nvSpPr>
          <p:spPr bwMode="auto">
            <a:xfrm>
              <a:off x="0" y="-16011"/>
              <a:ext cx="12191999" cy="6904469"/>
            </a:xfrm>
            <a:prstGeom prst="rect">
              <a:avLst/>
            </a:prstGeom>
            <a:gradFill flip="none" rotWithShape="1">
              <a:gsLst>
                <a:gs pos="25000">
                  <a:srgbClr val="CC1C44"/>
                </a:gs>
                <a:gs pos="82000">
                  <a:srgbClr val="6A215C"/>
                </a:gs>
                <a:gs pos="100000">
                  <a:srgbClr val="581A4D"/>
                </a:gs>
              </a:gsLst>
              <a:lin ang="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1" name="shading (lower right)">
              <a:extLst>
                <a:ext uri="{FF2B5EF4-FFF2-40B4-BE49-F238E27FC236}">
                  <a16:creationId xmlns:a16="http://schemas.microsoft.com/office/drawing/2014/main" id="{6D89E5DF-2870-3F41-9ED3-80CA7BE6B2C5}"/>
                </a:ext>
              </a:extLst>
            </p:cNvPr>
            <p:cNvSpPr/>
            <p:nvPr/>
          </p:nvSpPr>
          <p:spPr bwMode="auto">
            <a:xfrm>
              <a:off x="0" y="-513"/>
              <a:ext cx="12199427" cy="6888971"/>
            </a:xfrm>
            <a:prstGeom prst="rect">
              <a:avLst/>
            </a:prstGeom>
            <a:gradFill flip="none" rotWithShape="1">
              <a:gsLst>
                <a:gs pos="45000">
                  <a:srgbClr val="0D134A">
                    <a:alpha val="9000"/>
                  </a:srgbClr>
                </a:gs>
                <a:gs pos="74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4/12/2024</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12" name="Picture 11" descr="A picture containing electronics, circuit&#10;&#10;Description automatically generated">
            <a:extLst>
              <a:ext uri="{FF2B5EF4-FFF2-40B4-BE49-F238E27FC236}">
                <a16:creationId xmlns:a16="http://schemas.microsoft.com/office/drawing/2014/main" id="{A05D614B-283D-534B-904A-C8268201693C}"/>
              </a:ext>
            </a:extLst>
          </p:cNvPr>
          <p:cNvPicPr>
            <a:picLocks noChangeAspect="1"/>
          </p:cNvPicPr>
          <p:nvPr userDrawn="1"/>
        </p:nvPicPr>
        <p:blipFill rotWithShape="1">
          <a:blip r:embed="rId2" cstate="screen">
            <a:alphaModFix amt="30000"/>
            <a:extLst>
              <a:ext uri="{28A0092B-C50C-407E-A947-70E740481C1C}">
                <a14:useLocalDpi xmlns:a14="http://schemas.microsoft.com/office/drawing/2010/main"/>
              </a:ext>
            </a:extLst>
          </a:blip>
          <a:srcRect l="-47394" t="-24216"/>
          <a:stretch/>
        </p:blipFill>
        <p:spPr>
          <a:xfrm>
            <a:off x="4477173" y="1"/>
            <a:ext cx="7714827" cy="6858000"/>
          </a:xfrm>
          <a:prstGeom prst="rect">
            <a:avLst/>
          </a:prstGeom>
        </p:spPr>
      </p:pic>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rgbClr val="71EBFF"/>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Tree>
    <p:extLst>
      <p:ext uri="{BB962C8B-B14F-4D97-AF65-F5344CB8AC3E}">
        <p14:creationId xmlns:p14="http://schemas.microsoft.com/office/powerpoint/2010/main" val="3684401052"/>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F18F4DC-A3C8-5740-BFA4-A3057ED7123A}"/>
              </a:ext>
            </a:extLst>
          </p:cNvPr>
          <p:cNvGrpSpPr/>
          <p:nvPr userDrawn="1"/>
        </p:nvGrpSpPr>
        <p:grpSpPr>
          <a:xfrm>
            <a:off x="0" y="-16011"/>
            <a:ext cx="12199427" cy="6904469"/>
            <a:chOff x="0" y="-16011"/>
            <a:chExt cx="12199427" cy="6904469"/>
          </a:xfrm>
        </p:grpSpPr>
        <p:sp>
          <p:nvSpPr>
            <p:cNvPr id="13" name="gradient background1">
              <a:extLst>
                <a:ext uri="{FF2B5EF4-FFF2-40B4-BE49-F238E27FC236}">
                  <a16:creationId xmlns:a16="http://schemas.microsoft.com/office/drawing/2014/main" id="{6DAE586B-58C5-AD4D-B15E-95CD905D1302}"/>
                </a:ext>
              </a:extLst>
            </p:cNvPr>
            <p:cNvSpPr/>
            <p:nvPr/>
          </p:nvSpPr>
          <p:spPr bwMode="auto">
            <a:xfrm>
              <a:off x="0" y="-16011"/>
              <a:ext cx="12191999" cy="6904469"/>
            </a:xfrm>
            <a:prstGeom prst="rect">
              <a:avLst/>
            </a:prstGeom>
            <a:gradFill flip="none" rotWithShape="1">
              <a:gsLst>
                <a:gs pos="25000">
                  <a:srgbClr val="CC1C44"/>
                </a:gs>
                <a:gs pos="82000">
                  <a:srgbClr val="6A215C"/>
                </a:gs>
                <a:gs pos="100000">
                  <a:srgbClr val="581A4D"/>
                </a:gs>
              </a:gsLst>
              <a:lin ang="108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4" name="shading (lower right)">
              <a:extLst>
                <a:ext uri="{FF2B5EF4-FFF2-40B4-BE49-F238E27FC236}">
                  <a16:creationId xmlns:a16="http://schemas.microsoft.com/office/drawing/2014/main" id="{140F0C82-A8C4-5245-8B54-6C4C387E3FA7}"/>
                </a:ext>
              </a:extLst>
            </p:cNvPr>
            <p:cNvSpPr/>
            <p:nvPr/>
          </p:nvSpPr>
          <p:spPr bwMode="auto">
            <a:xfrm>
              <a:off x="0" y="-513"/>
              <a:ext cx="12199427" cy="6888971"/>
            </a:xfrm>
            <a:prstGeom prst="rect">
              <a:avLst/>
            </a:prstGeom>
            <a:gradFill flip="none" rotWithShape="1">
              <a:gsLst>
                <a:gs pos="45000">
                  <a:srgbClr val="0D134A">
                    <a:alpha val="9000"/>
                  </a:srgbClr>
                </a:gs>
                <a:gs pos="74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rgbClr val="71EBFF"/>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4/12/2024</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15" name="Picture 14" descr="A picture containing electronics, circuit&#10;&#10;Description automatically generated">
            <a:extLst>
              <a:ext uri="{FF2B5EF4-FFF2-40B4-BE49-F238E27FC236}">
                <a16:creationId xmlns:a16="http://schemas.microsoft.com/office/drawing/2014/main" id="{E6CCDB68-6BBB-7F49-89E6-A1899048E5DD}"/>
              </a:ext>
            </a:extLst>
          </p:cNvPr>
          <p:cNvPicPr>
            <a:picLocks noChangeAspect="1"/>
          </p:cNvPicPr>
          <p:nvPr userDrawn="1"/>
        </p:nvPicPr>
        <p:blipFill rotWithShape="1">
          <a:blip r:embed="rId2" cstate="screen">
            <a:alphaModFix amt="42000"/>
            <a:extLst>
              <a:ext uri="{28A0092B-C50C-407E-A947-70E740481C1C}">
                <a14:useLocalDpi xmlns:a14="http://schemas.microsoft.com/office/drawing/2010/main"/>
              </a:ext>
            </a:extLst>
          </a:blip>
          <a:srcRect l="-47394" t="-24216"/>
          <a:stretch/>
        </p:blipFill>
        <p:spPr>
          <a:xfrm>
            <a:off x="4477173" y="1"/>
            <a:ext cx="7714827" cy="6858000"/>
          </a:xfrm>
          <a:prstGeom prst="rect">
            <a:avLst/>
          </a:prstGeom>
        </p:spPr>
      </p:pic>
    </p:spTree>
    <p:extLst>
      <p:ext uri="{BB962C8B-B14F-4D97-AF65-F5344CB8AC3E}">
        <p14:creationId xmlns:p14="http://schemas.microsoft.com/office/powerpoint/2010/main" val="820122792"/>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Esri">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03D534FC-CDD0-7C48-B64B-4BFE8E438E3F}"/>
              </a:ext>
            </a:extLst>
          </p:cNvPr>
          <p:cNvGrpSpPr/>
          <p:nvPr userDrawn="1"/>
        </p:nvGrpSpPr>
        <p:grpSpPr>
          <a:xfrm>
            <a:off x="0" y="-16011"/>
            <a:ext cx="12199427" cy="6904469"/>
            <a:chOff x="0" y="-16011"/>
            <a:chExt cx="12199427" cy="6904469"/>
          </a:xfrm>
        </p:grpSpPr>
        <p:sp>
          <p:nvSpPr>
            <p:cNvPr id="13" name="gradient background1">
              <a:extLst>
                <a:ext uri="{FF2B5EF4-FFF2-40B4-BE49-F238E27FC236}">
                  <a16:creationId xmlns:a16="http://schemas.microsoft.com/office/drawing/2014/main" id="{6EEF201F-3B20-624A-912E-C385FAB6022D}"/>
                </a:ext>
              </a:extLst>
            </p:cNvPr>
            <p:cNvSpPr/>
            <p:nvPr/>
          </p:nvSpPr>
          <p:spPr bwMode="auto">
            <a:xfrm>
              <a:off x="0" y="-16011"/>
              <a:ext cx="12191999" cy="6904469"/>
            </a:xfrm>
            <a:prstGeom prst="rect">
              <a:avLst/>
            </a:prstGeom>
            <a:gradFill flip="none" rotWithShape="1">
              <a:gsLst>
                <a:gs pos="25000">
                  <a:srgbClr val="CC1C44"/>
                </a:gs>
                <a:gs pos="82000">
                  <a:srgbClr val="6A215C"/>
                </a:gs>
                <a:gs pos="100000">
                  <a:srgbClr val="581A4D"/>
                </a:gs>
              </a:gsLst>
              <a:lin ang="108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4" name="shading (lower right)">
              <a:extLst>
                <a:ext uri="{FF2B5EF4-FFF2-40B4-BE49-F238E27FC236}">
                  <a16:creationId xmlns:a16="http://schemas.microsoft.com/office/drawing/2014/main" id="{82CE858A-2A29-4741-A4AD-FB71A1915B12}"/>
                </a:ext>
              </a:extLst>
            </p:cNvPr>
            <p:cNvSpPr/>
            <p:nvPr/>
          </p:nvSpPr>
          <p:spPr bwMode="auto">
            <a:xfrm>
              <a:off x="0" y="-513"/>
              <a:ext cx="12199427" cy="6888971"/>
            </a:xfrm>
            <a:prstGeom prst="rect">
              <a:avLst/>
            </a:prstGeom>
            <a:gradFill flip="none" rotWithShape="1">
              <a:gsLst>
                <a:gs pos="45000">
                  <a:srgbClr val="0D134A">
                    <a:alpha val="9000"/>
                  </a:srgbClr>
                </a:gs>
                <a:gs pos="74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pic>
        <p:nvPicPr>
          <p:cNvPr id="11" name="Picture 10" descr="Diagram, engineering drawing&#10;&#10;Description automatically generated">
            <a:extLst>
              <a:ext uri="{FF2B5EF4-FFF2-40B4-BE49-F238E27FC236}">
                <a16:creationId xmlns:a16="http://schemas.microsoft.com/office/drawing/2014/main" id="{762D4359-4FF6-7547-B7A5-3A6250321E1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grpSp>
        <p:nvGrpSpPr>
          <p:cNvPr id="22" name="Group 21">
            <a:extLst>
              <a:ext uri="{FF2B5EF4-FFF2-40B4-BE49-F238E27FC236}">
                <a16:creationId xmlns:a16="http://schemas.microsoft.com/office/drawing/2014/main" id="{3FD3A646-A3A1-8546-8C3E-B93368C5199D}"/>
              </a:ext>
            </a:extLst>
          </p:cNvPr>
          <p:cNvGrpSpPr/>
          <p:nvPr userDrawn="1"/>
        </p:nvGrpSpPr>
        <p:grpSpPr>
          <a:xfrm>
            <a:off x="0" y="2670486"/>
            <a:ext cx="12192000" cy="3985911"/>
            <a:chOff x="0" y="2670486"/>
            <a:chExt cx="12192000" cy="3985911"/>
          </a:xfrm>
        </p:grpSpPr>
        <p:pic>
          <p:nvPicPr>
            <p:cNvPr id="23" name="Picture 22">
              <a:extLst>
                <a:ext uri="{FF2B5EF4-FFF2-40B4-BE49-F238E27FC236}">
                  <a16:creationId xmlns:a16="http://schemas.microsoft.com/office/drawing/2014/main" id="{4B2E235F-2546-F241-9C0C-0E9A7CE2918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3642763" y="2670486"/>
              <a:ext cx="4906474" cy="1517028"/>
            </a:xfrm>
            <a:prstGeom prst="rect">
              <a:avLst/>
            </a:prstGeom>
          </p:spPr>
        </p:pic>
        <p:sp>
          <p:nvSpPr>
            <p:cNvPr id="24" name="Rectangle 23">
              <a:extLst>
                <a:ext uri="{FF2B5EF4-FFF2-40B4-BE49-F238E27FC236}">
                  <a16:creationId xmlns:a16="http://schemas.microsoft.com/office/drawing/2014/main" id="{E46D83FC-D957-014E-81DF-29F20FD4CCB3}"/>
                </a:ext>
              </a:extLst>
            </p:cNvPr>
            <p:cNvSpPr/>
            <p:nvPr/>
          </p:nvSpPr>
          <p:spPr>
            <a:xfrm>
              <a:off x="0" y="6394787"/>
              <a:ext cx="12192000" cy="261610"/>
            </a:xfrm>
            <a:prstGeom prst="rect">
              <a:avLst/>
            </a:prstGeom>
          </p:spPr>
          <p:txBody>
            <a:bodyPr wrap="square">
              <a:spAutoFit/>
            </a:bodyPr>
            <a:lstStyle/>
            <a:p>
              <a:pPr algn="ctr"/>
              <a:r>
                <a:rPr lang="en-US" sz="1050" dirty="0">
                  <a:solidFill>
                    <a:schemeClr val="tx1">
                      <a:alpha val="60000"/>
                    </a:schemeClr>
                  </a:solidFill>
                </a:rPr>
                <a:t>Copyright © 2021 Esri. All rights reserved.</a:t>
              </a:r>
            </a:p>
          </p:txBody>
        </p:sp>
      </p:grpSp>
      <p:pic>
        <p:nvPicPr>
          <p:cNvPr id="25" name="Picture 24" descr="A picture containing electronics, circuit&#10;&#10;Description automatically generated">
            <a:extLst>
              <a:ext uri="{FF2B5EF4-FFF2-40B4-BE49-F238E27FC236}">
                <a16:creationId xmlns:a16="http://schemas.microsoft.com/office/drawing/2014/main" id="{4F2219F1-F0E0-EB4C-A2B1-04AB611E2092}"/>
              </a:ext>
            </a:extLst>
          </p:cNvPr>
          <p:cNvPicPr>
            <a:picLocks noChangeAspect="1"/>
          </p:cNvPicPr>
          <p:nvPr userDrawn="1"/>
        </p:nvPicPr>
        <p:blipFill rotWithShape="1">
          <a:blip r:embed="rId4" cstate="screen">
            <a:alphaModFix amt="54000"/>
            <a:extLst>
              <a:ext uri="{28A0092B-C50C-407E-A947-70E740481C1C}">
                <a14:useLocalDpi xmlns:a14="http://schemas.microsoft.com/office/drawing/2010/main"/>
              </a:ext>
            </a:extLst>
          </a:blip>
          <a:srcRect l="-8734" b="-6646"/>
          <a:stretch/>
        </p:blipFill>
        <p:spPr>
          <a:xfrm>
            <a:off x="5791201" y="0"/>
            <a:ext cx="6400799" cy="4895303"/>
          </a:xfrm>
          <a:prstGeom prst="rect">
            <a:avLst/>
          </a:prstGeom>
        </p:spPr>
      </p:pic>
    </p:spTree>
    <p:extLst>
      <p:ext uri="{BB962C8B-B14F-4D97-AF65-F5344CB8AC3E}">
        <p14:creationId xmlns:p14="http://schemas.microsoft.com/office/powerpoint/2010/main" val="105854171"/>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3" name="dots" descr="Background pattern&#10;&#10;Description automatically generated">
            <a:extLst>
              <a:ext uri="{FF2B5EF4-FFF2-40B4-BE49-F238E27FC236}">
                <a16:creationId xmlns:a16="http://schemas.microsoft.com/office/drawing/2014/main" id="{D577A962-7CD7-CF4B-ADD5-E7DB231B549F}"/>
              </a:ext>
            </a:extLst>
          </p:cNvPr>
          <p:cNvPicPr>
            <a:picLocks noChangeAspect="1"/>
          </p:cNvPicPr>
          <p:nvPr userDrawn="1"/>
        </p:nvPicPr>
        <p:blipFill>
          <a:blip r:embed="rId2" cstate="screen">
            <a:alphaModFix amt="44000"/>
            <a:extLst>
              <a:ext uri="{28A0092B-C50C-407E-A947-70E740481C1C}">
                <a14:useLocalDpi xmlns:a14="http://schemas.microsoft.com/office/drawing/2010/main"/>
              </a:ext>
            </a:extLst>
          </a:blip>
          <a:stretch>
            <a:fillRect/>
          </a:stretch>
        </p:blipFill>
        <p:spPr>
          <a:xfrm rot="16200000">
            <a:off x="7241082" y="4457835"/>
            <a:ext cx="4947362" cy="7434200"/>
          </a:xfrm>
          <a:prstGeom prst="rect">
            <a:avLst/>
          </a:prstGeom>
        </p:spPr>
      </p:pic>
      <p:pic>
        <p:nvPicPr>
          <p:cNvPr id="22" name="orange dots" descr="Background pattern&#10;&#10;Description automatically generated">
            <a:extLst>
              <a:ext uri="{FF2B5EF4-FFF2-40B4-BE49-F238E27FC236}">
                <a16:creationId xmlns:a16="http://schemas.microsoft.com/office/drawing/2014/main" id="{B9641227-5253-6244-B5F4-B2685321ABAF}"/>
              </a:ext>
            </a:extLst>
          </p:cNvPr>
          <p:cNvPicPr>
            <a:picLocks noChangeAspect="1"/>
          </p:cNvPicPr>
          <p:nvPr userDrawn="1"/>
        </p:nvPicPr>
        <p:blipFill>
          <a:blip r:embed="rId3" cstate="screen">
            <a:alphaModFix amt="51000"/>
            <a:extLst>
              <a:ext uri="{BEBA8EAE-BF5A-486C-A8C5-ECC9F3942E4B}">
                <a14:imgProps xmlns:a14="http://schemas.microsoft.com/office/drawing/2010/main">
                  <a14:imgLayer r:embed="rId4">
                    <a14:imgEffect>
                      <a14:colorTemperature colorTemp="11500"/>
                    </a14:imgEffect>
                    <a14:imgEffect>
                      <a14:saturation sat="348000"/>
                    </a14:imgEffect>
                  </a14:imgLayer>
                </a14:imgProps>
              </a:ext>
              <a:ext uri="{28A0092B-C50C-407E-A947-70E740481C1C}">
                <a14:useLocalDpi xmlns:a14="http://schemas.microsoft.com/office/drawing/2010/main"/>
              </a:ext>
            </a:extLst>
          </a:blip>
          <a:stretch>
            <a:fillRect/>
          </a:stretch>
        </p:blipFill>
        <p:spPr>
          <a:xfrm rot="4500000">
            <a:off x="136777" y="4470611"/>
            <a:ext cx="2967071" cy="3771477"/>
          </a:xfrm>
          <a:prstGeom prst="rect">
            <a:avLst/>
          </a:prstGeom>
        </p:spPr>
      </p:pic>
      <p:pic>
        <p:nvPicPr>
          <p:cNvPr id="20" name="layers" descr="A picture containing electronics, circuit&#10;&#10;Description automatically generated">
            <a:extLst>
              <a:ext uri="{FF2B5EF4-FFF2-40B4-BE49-F238E27FC236}">
                <a16:creationId xmlns:a16="http://schemas.microsoft.com/office/drawing/2014/main" id="{E54C2BBB-66C4-6E4C-B73B-CAED540AFC13}"/>
              </a:ext>
            </a:extLst>
          </p:cNvPr>
          <p:cNvPicPr>
            <a:picLocks noChangeAspect="1"/>
          </p:cNvPicPr>
          <p:nvPr userDrawn="1"/>
        </p:nvPicPr>
        <p:blipFill rotWithShape="1">
          <a:blip r:embed="rId5" cstate="screen">
            <a:alphaModFix amt="24000"/>
            <a:extLst>
              <a:ext uri="{28A0092B-C50C-407E-A947-70E740481C1C}">
                <a14:useLocalDpi xmlns:a14="http://schemas.microsoft.com/office/drawing/2010/main"/>
              </a:ext>
            </a:extLst>
          </a:blip>
          <a:srcRect l="-44990" t="-24216"/>
          <a:stretch/>
        </p:blipFill>
        <p:spPr>
          <a:xfrm>
            <a:off x="8197469" y="1"/>
            <a:ext cx="3994531" cy="6858000"/>
          </a:xfrm>
          <a:prstGeom prst="rect">
            <a:avLst/>
          </a:prstGeom>
        </p:spPr>
      </p:pic>
      <p:pic>
        <p:nvPicPr>
          <p:cNvPr id="19" name="Key Art">
            <a:extLst>
              <a:ext uri="{FF2B5EF4-FFF2-40B4-BE49-F238E27FC236}">
                <a16:creationId xmlns:a16="http://schemas.microsoft.com/office/drawing/2014/main" id="{1A3BB028-B15A-CD49-A473-9CA08B0EAD93}"/>
              </a:ext>
            </a:extLst>
          </p:cNvPr>
          <p:cNvPicPr>
            <a:picLocks noChangeAspect="1"/>
          </p:cNvPicPr>
          <p:nvPr userDrawn="1"/>
        </p:nvPicPr>
        <p:blipFill rotWithShape="1">
          <a:blip r:embed="rId6">
            <a:alphaModFix/>
          </a:blip>
          <a:srcRect b="2922"/>
          <a:stretch/>
        </p:blipFill>
        <p:spPr>
          <a:xfrm flipH="1">
            <a:off x="0" y="200416"/>
            <a:ext cx="12192000" cy="6657584"/>
          </a:xfrm>
          <a:prstGeom prst="rect">
            <a:avLst/>
          </a:prstGeom>
        </p:spPr>
      </p:pic>
      <p:pic>
        <p:nvPicPr>
          <p:cNvPr id="18" name="Picture 17">
            <a:extLst>
              <a:ext uri="{FF2B5EF4-FFF2-40B4-BE49-F238E27FC236}">
                <a16:creationId xmlns:a16="http://schemas.microsoft.com/office/drawing/2014/main" id="{B415369A-00E1-744A-9BB3-AC88EE35111C}"/>
              </a:ext>
            </a:extLst>
          </p:cNvPr>
          <p:cNvPicPr>
            <a:picLocks noChangeAspect="1"/>
          </p:cNvPicPr>
          <p:nvPr userDrawn="1"/>
        </p:nvPicPr>
        <p:blipFill rotWithShape="1">
          <a:blip r:embed="rId7" cstate="screen">
            <a:alphaModFix amt="60000"/>
            <a:extLst>
              <a:ext uri="{28A0092B-C50C-407E-A947-70E740481C1C}">
                <a14:useLocalDpi xmlns:a14="http://schemas.microsoft.com/office/drawing/2010/main"/>
              </a:ext>
            </a:extLst>
          </a:blip>
          <a:srcRect/>
          <a:stretch/>
        </p:blipFill>
        <p:spPr>
          <a:xfrm>
            <a:off x="896798" y="668579"/>
            <a:ext cx="1190625" cy="473786"/>
          </a:xfrm>
          <a:prstGeom prst="rect">
            <a:avLst/>
          </a:prstGeom>
        </p:spPr>
      </p:pic>
      <p:sp>
        <p:nvSpPr>
          <p:cNvPr id="21" name="EPC 2020">
            <a:extLst>
              <a:ext uri="{FF2B5EF4-FFF2-40B4-BE49-F238E27FC236}">
                <a16:creationId xmlns:a16="http://schemas.microsoft.com/office/drawing/2014/main" id="{1CC3C841-45E4-0F4B-B781-48012FA9C63F}"/>
              </a:ext>
            </a:extLst>
          </p:cNvPr>
          <p:cNvSpPr txBox="1">
            <a:spLocks/>
          </p:cNvSpPr>
          <p:nvPr userDrawn="1"/>
        </p:nvSpPr>
        <p:spPr bwMode="white">
          <a:xfrm>
            <a:off x="7157734" y="5615820"/>
            <a:ext cx="2063579" cy="486301"/>
          </a:xfrm>
          <a:prstGeom prst="rect">
            <a:avLst/>
          </a:prstGeom>
          <a:noFill/>
        </p:spPr>
        <p:txBody>
          <a:bodyPr vert="horz" lIns="0" tIns="0" rIns="0" bIns="0" rtlCol="0">
            <a:noAutofit/>
          </a:bodyPr>
          <a:lstStyle>
            <a:lvl1pPr marL="0" indent="0" algn="ctr" defTabSz="457200" rtl="0" eaLnBrk="1" latinLnBrk="0" hangingPunct="1">
              <a:lnSpc>
                <a:spcPct val="100000"/>
              </a:lnSpc>
              <a:spcBef>
                <a:spcPts val="300"/>
              </a:spcBef>
              <a:spcAft>
                <a:spcPts val="600"/>
              </a:spcAft>
              <a:buClr>
                <a:schemeClr val="accent4">
                  <a:lumMod val="60000"/>
                  <a:lumOff val="40000"/>
                </a:schemeClr>
              </a:buClr>
              <a:buSzPct val="80000"/>
              <a:buFont typeface="Arial"/>
              <a:buNone/>
              <a:defRPr sz="2000" b="0" kern="1200">
                <a:solidFill>
                  <a:schemeClr val="tx1"/>
                </a:solidFill>
                <a:latin typeface="+mn-lt"/>
                <a:ea typeface="+mn-ea"/>
                <a:cs typeface="Arial"/>
              </a:defRPr>
            </a:lvl1pPr>
            <a:lvl2pPr marL="457200" indent="0" algn="ctr"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800" b="1" kern="1200">
                <a:solidFill>
                  <a:schemeClr val="tx1">
                    <a:tint val="75000"/>
                  </a:schemeClr>
                </a:solidFill>
                <a:latin typeface="+mn-lt"/>
                <a:ea typeface="+mn-ea"/>
                <a:cs typeface="Arial"/>
              </a:defRPr>
            </a:lvl2pPr>
            <a:lvl3pPr marL="914400" indent="0" algn="ctr"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600" b="1" kern="1200">
                <a:solidFill>
                  <a:schemeClr val="tx1">
                    <a:tint val="75000"/>
                  </a:schemeClr>
                </a:solidFill>
                <a:latin typeface="+mn-lt"/>
                <a:ea typeface="+mn-ea"/>
                <a:cs typeface="Arial"/>
              </a:defRPr>
            </a:lvl3pPr>
            <a:lvl4pPr marL="1371600" indent="0" algn="ctr"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tint val="75000"/>
                  </a:schemeClr>
                </a:solidFill>
                <a:latin typeface="+mn-lt"/>
                <a:ea typeface="+mn-ea"/>
                <a:cs typeface="Arial"/>
              </a:defRPr>
            </a:lvl4pPr>
            <a:lvl5pPr marL="1828800" indent="0" algn="ctr"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tint val="75000"/>
                  </a:schemeClr>
                </a:solidFill>
                <a:latin typeface="+mn-lt"/>
                <a:ea typeface="+mn-ea"/>
                <a:cs typeface="Arial"/>
              </a:defRPr>
            </a:lvl5pPr>
            <a:lvl6pPr marL="2286000" indent="0" algn="ctr" defTabSz="401638" rtl="0" eaLnBrk="1" latinLnBrk="0" hangingPunct="1">
              <a:lnSpc>
                <a:spcPts val="1700"/>
              </a:lnSpc>
              <a:spcBef>
                <a:spcPts val="300"/>
              </a:spcBef>
              <a:spcAft>
                <a:spcPts val="300"/>
              </a:spcAft>
              <a:buSzPct val="80000"/>
              <a:buFont typeface="Lucida Grande"/>
              <a:buNone/>
              <a:tabLst>
                <a:tab pos="1484313" algn="l"/>
              </a:tabLst>
              <a:defRPr sz="1400" b="1" kern="1200">
                <a:solidFill>
                  <a:schemeClr val="tx1">
                    <a:tint val="75000"/>
                  </a:schemeClr>
                </a:solidFill>
                <a:latin typeface="Arial"/>
                <a:ea typeface="+mn-ea"/>
                <a:cs typeface="Arial"/>
              </a:defRPr>
            </a:lvl6pPr>
            <a:lvl7pPr marL="27432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7pPr>
            <a:lvl8pPr marL="32004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8pPr>
            <a:lvl9pPr marL="36576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9pPr>
          </a:lstStyle>
          <a:p>
            <a:pPr algn="l">
              <a:spcAft>
                <a:spcPts val="0"/>
              </a:spcAft>
            </a:pPr>
            <a:r>
              <a:rPr lang="en-US" sz="1400" b="1" i="1" dirty="0">
                <a:solidFill>
                  <a:schemeClr val="accent4">
                    <a:lumMod val="20000"/>
                    <a:lumOff val="80000"/>
                    <a:alpha val="62000"/>
                  </a:schemeClr>
                </a:solidFill>
              </a:rPr>
              <a:t>2021 ESRI </a:t>
            </a:r>
            <a:br>
              <a:rPr lang="en-US" sz="1400" b="1" i="1" dirty="0">
                <a:solidFill>
                  <a:schemeClr val="accent4">
                    <a:lumMod val="20000"/>
                    <a:lumOff val="80000"/>
                    <a:alpha val="62000"/>
                  </a:schemeClr>
                </a:solidFill>
              </a:rPr>
            </a:br>
            <a:r>
              <a:rPr lang="en-US" sz="1400" b="1" i="1" dirty="0">
                <a:solidFill>
                  <a:schemeClr val="accent4">
                    <a:lumMod val="20000"/>
                    <a:lumOff val="80000"/>
                    <a:alpha val="62000"/>
                  </a:schemeClr>
                </a:solidFill>
              </a:rPr>
              <a:t>    DEVELOPER SUMMIT</a:t>
            </a:r>
            <a:endParaRPr lang="en-US" sz="1400" i="1" dirty="0">
              <a:solidFill>
                <a:schemeClr val="accent4">
                  <a:lumMod val="20000"/>
                  <a:lumOff val="80000"/>
                  <a:alpha val="62000"/>
                </a:schemeClr>
              </a:solidFill>
            </a:endParaRPr>
          </a:p>
        </p:txBody>
      </p:sp>
      <p:sp>
        <p:nvSpPr>
          <p:cNvPr id="2" name="Title 1"/>
          <p:cNvSpPr>
            <a:spLocks noGrp="1"/>
          </p:cNvSpPr>
          <p:nvPr>
            <p:ph type="ctrTitle"/>
          </p:nvPr>
        </p:nvSpPr>
        <p:spPr bwMode="white">
          <a:xfrm>
            <a:off x="1346449" y="1898929"/>
            <a:ext cx="8525773" cy="914400"/>
          </a:xfrm>
        </p:spPr>
        <p:txBody>
          <a:bodyPr rIns="0" anchor="b">
            <a:noAutofit/>
          </a:bodyPr>
          <a:lstStyle>
            <a:lvl1pPr algn="l">
              <a:defRPr sz="3400" b="0" baseline="0">
                <a:solidFill>
                  <a:schemeClr val="tx1"/>
                </a:solidFill>
                <a:latin typeface="+mn-lt"/>
              </a:defRPr>
            </a:lvl1pPr>
          </a:lstStyle>
          <a:p>
            <a:endParaRPr lang="en-US" dirty="0"/>
          </a:p>
        </p:txBody>
      </p:sp>
      <p:sp>
        <p:nvSpPr>
          <p:cNvPr id="3" name="Subtitle 2"/>
          <p:cNvSpPr>
            <a:spLocks noGrp="1"/>
          </p:cNvSpPr>
          <p:nvPr>
            <p:ph type="subTitle" idx="1"/>
          </p:nvPr>
        </p:nvSpPr>
        <p:spPr bwMode="white">
          <a:xfrm>
            <a:off x="1346449" y="2971800"/>
            <a:ext cx="8534401" cy="914400"/>
          </a:xfrm>
          <a:noFill/>
        </p:spPr>
        <p:txBody>
          <a:bodyPr>
            <a:noAutofit/>
          </a:bodyPr>
          <a:lstStyle>
            <a:lvl1pPr marL="0" indent="0" algn="l">
              <a:buNone/>
              <a:defRPr b="0">
                <a:solidFill>
                  <a:srgbClr val="1EF1B9"/>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4/12/2024</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083544671"/>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4/12/2024</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177145132"/>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AvenirNext LT Pro Medium" panose="020B0603020202020204" pitchFamily="34" charset="0"/>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rgbClr val="1EF1B9"/>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lvl1pPr>
              <a:buClr>
                <a:srgbClr val="1EF1B9"/>
              </a:buClr>
              <a:defRPr/>
            </a:lvl1pPr>
            <a:lvl2pPr>
              <a:buClr>
                <a:srgbClr val="1EF1B9"/>
              </a:buClr>
              <a:defRPr/>
            </a:lvl2pPr>
            <a:lvl3pPr>
              <a:buClr>
                <a:srgbClr val="1EF1B9"/>
              </a:buClr>
              <a:defRPr/>
            </a:lvl3pPr>
          </a:lstStyle>
          <a:p>
            <a:pPr lvl="0"/>
            <a:r>
              <a:rPr lang="en-US" dirty="0"/>
              <a:t>Click to edit Master text styles</a:t>
            </a:r>
          </a:p>
          <a:p>
            <a:pPr lvl="1"/>
            <a:r>
              <a:rPr lang="en-US" dirty="0"/>
              <a:t>Second level</a:t>
            </a:r>
          </a:p>
          <a:p>
            <a:pPr lvl="2"/>
            <a:r>
              <a:rPr lang="en-US" dirty="0"/>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4/12/2024</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68806003"/>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4/12/2024</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413329385"/>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lvl1pPr>
              <a:buClr>
                <a:srgbClr val="1EF1B9"/>
              </a:buClr>
              <a:defRPr/>
            </a:lvl1pPr>
            <a:lvl2pPr>
              <a:buClr>
                <a:srgbClr val="1EF1B9"/>
              </a:buClr>
              <a:defRPr/>
            </a:lvl2pPr>
            <a:lvl3pPr>
              <a:buClr>
                <a:srgbClr val="1EF1B9"/>
              </a:buClr>
              <a:defRPr/>
            </a:lvl3p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1EF1B9"/>
                </a:solidFill>
                <a:latin typeface="AvenirNext LT Pro Medium" panose="020B0603020202020204" pitchFamily="34" charset="0"/>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4/12/2024</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200507271"/>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4/12/2024</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071514432"/>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4/12/2024</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421579791"/>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4/12/2024</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4092305613"/>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BE2788A-6B34-1747-A335-75C02A477CA6}"/>
              </a:ext>
            </a:extLst>
          </p:cNvPr>
          <p:cNvGrpSpPr/>
          <p:nvPr userDrawn="1"/>
        </p:nvGrpSpPr>
        <p:grpSpPr>
          <a:xfrm>
            <a:off x="0" y="-513"/>
            <a:ext cx="12192001" cy="6858513"/>
            <a:chOff x="0" y="-513"/>
            <a:chExt cx="12192001" cy="6858513"/>
          </a:xfrm>
        </p:grpSpPr>
        <p:sp>
          <p:nvSpPr>
            <p:cNvPr id="11" name="gradient background1">
              <a:extLst>
                <a:ext uri="{FF2B5EF4-FFF2-40B4-BE49-F238E27FC236}">
                  <a16:creationId xmlns:a16="http://schemas.microsoft.com/office/drawing/2014/main" id="{45C8E96A-E6FB-2640-8C1F-55438B7FA574}"/>
                </a:ext>
              </a:extLst>
            </p:cNvPr>
            <p:cNvSpPr/>
            <p:nvPr/>
          </p:nvSpPr>
          <p:spPr bwMode="auto">
            <a:xfrm>
              <a:off x="0" y="0"/>
              <a:ext cx="12191999" cy="6858000"/>
            </a:xfrm>
            <a:prstGeom prst="rect">
              <a:avLst/>
            </a:prstGeom>
            <a:gradFill flip="none" rotWithShape="1">
              <a:gsLst>
                <a:gs pos="12000">
                  <a:srgbClr val="542147"/>
                </a:gs>
                <a:gs pos="53000">
                  <a:srgbClr val="6A215C">
                    <a:lumMod val="100000"/>
                  </a:srgbClr>
                </a:gs>
                <a:gs pos="84000">
                  <a:srgbClr val="9A1F51"/>
                </a:gs>
                <a:gs pos="100000">
                  <a:srgbClr val="C91C45"/>
                </a:gs>
              </a:gsLst>
              <a:lin ang="189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shading (lower right)">
              <a:extLst>
                <a:ext uri="{FF2B5EF4-FFF2-40B4-BE49-F238E27FC236}">
                  <a16:creationId xmlns:a16="http://schemas.microsoft.com/office/drawing/2014/main" id="{9FE4A4DC-2677-A048-8B44-2D1FCEFE2F28}"/>
                </a:ext>
              </a:extLst>
            </p:cNvPr>
            <p:cNvSpPr/>
            <p:nvPr/>
          </p:nvSpPr>
          <p:spPr bwMode="auto">
            <a:xfrm>
              <a:off x="0" y="-513"/>
              <a:ext cx="12188952" cy="6858000"/>
            </a:xfrm>
            <a:prstGeom prst="rect">
              <a:avLst/>
            </a:prstGeom>
            <a:gradFill flip="none" rotWithShape="1">
              <a:gsLst>
                <a:gs pos="45000">
                  <a:srgbClr val="542147">
                    <a:alpha val="0"/>
                  </a:srgbClr>
                </a:gs>
                <a:gs pos="74000">
                  <a:schemeClr val="accent5">
                    <a:lumMod val="50000"/>
                    <a:alpha val="0"/>
                  </a:schemeClr>
                </a:gs>
                <a:gs pos="20000">
                  <a:srgbClr val="542147">
                    <a:alpha val="51000"/>
                  </a:srgbClr>
                </a:gs>
                <a:gs pos="0">
                  <a:srgbClr val="542147"/>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shading ">
              <a:extLst>
                <a:ext uri="{FF2B5EF4-FFF2-40B4-BE49-F238E27FC236}">
                  <a16:creationId xmlns:a16="http://schemas.microsoft.com/office/drawing/2014/main" id="{B96414EA-3158-8740-BBF3-569E3F7B055C}"/>
                </a:ext>
              </a:extLst>
            </p:cNvPr>
            <p:cNvSpPr/>
            <p:nvPr/>
          </p:nvSpPr>
          <p:spPr bwMode="auto">
            <a:xfrm flipH="1">
              <a:off x="0" y="0"/>
              <a:ext cx="12192001" cy="6858000"/>
            </a:xfrm>
            <a:prstGeom prst="rect">
              <a:avLst/>
            </a:prstGeom>
            <a:gradFill flip="none" rotWithShape="1">
              <a:gsLst>
                <a:gs pos="34000">
                  <a:srgbClr val="0D134A">
                    <a:alpha val="9000"/>
                  </a:srgbClr>
                </a:gs>
                <a:gs pos="74000">
                  <a:srgbClr val="0D134A">
                    <a:alpha val="0"/>
                  </a:srgbClr>
                </a:gs>
                <a:gs pos="13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4/12/2024</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842233071"/>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10ED09C-BAD6-A04E-A7D1-B66DDFC1F19D}"/>
              </a:ext>
            </a:extLst>
          </p:cNvPr>
          <p:cNvGrpSpPr/>
          <p:nvPr userDrawn="1"/>
        </p:nvGrpSpPr>
        <p:grpSpPr>
          <a:xfrm>
            <a:off x="0" y="-16011"/>
            <a:ext cx="12199427" cy="6904469"/>
            <a:chOff x="0" y="-16011"/>
            <a:chExt cx="12199427" cy="6904469"/>
          </a:xfrm>
        </p:grpSpPr>
        <p:sp>
          <p:nvSpPr>
            <p:cNvPr id="16" name="gradient background1">
              <a:extLst>
                <a:ext uri="{FF2B5EF4-FFF2-40B4-BE49-F238E27FC236}">
                  <a16:creationId xmlns:a16="http://schemas.microsoft.com/office/drawing/2014/main" id="{D2D88924-C2F4-474A-A259-3223E8B921BD}"/>
                </a:ext>
              </a:extLst>
            </p:cNvPr>
            <p:cNvSpPr/>
            <p:nvPr/>
          </p:nvSpPr>
          <p:spPr bwMode="auto">
            <a:xfrm>
              <a:off x="0" y="-16011"/>
              <a:ext cx="12191999" cy="6904469"/>
            </a:xfrm>
            <a:prstGeom prst="rect">
              <a:avLst/>
            </a:prstGeom>
            <a:gradFill flip="none" rotWithShape="1">
              <a:gsLst>
                <a:gs pos="25000">
                  <a:srgbClr val="CC1C44"/>
                </a:gs>
                <a:gs pos="82000">
                  <a:srgbClr val="6A215C"/>
                </a:gs>
                <a:gs pos="100000">
                  <a:srgbClr val="581A4D"/>
                </a:gs>
              </a:gsLst>
              <a:lin ang="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7" name="shading (lower right)">
              <a:extLst>
                <a:ext uri="{FF2B5EF4-FFF2-40B4-BE49-F238E27FC236}">
                  <a16:creationId xmlns:a16="http://schemas.microsoft.com/office/drawing/2014/main" id="{DF106C3E-867B-5A47-8807-74349D54BEB8}"/>
                </a:ext>
              </a:extLst>
            </p:cNvPr>
            <p:cNvSpPr/>
            <p:nvPr/>
          </p:nvSpPr>
          <p:spPr bwMode="auto">
            <a:xfrm>
              <a:off x="0" y="-513"/>
              <a:ext cx="12199427" cy="6888971"/>
            </a:xfrm>
            <a:prstGeom prst="rect">
              <a:avLst/>
            </a:prstGeom>
            <a:gradFill flip="none" rotWithShape="1">
              <a:gsLst>
                <a:gs pos="45000">
                  <a:srgbClr val="0D134A">
                    <a:alpha val="9000"/>
                  </a:srgbClr>
                </a:gs>
                <a:gs pos="74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nvGrpSpPr>
          <p:cNvPr id="18" name="Group 17">
            <a:extLst>
              <a:ext uri="{FF2B5EF4-FFF2-40B4-BE49-F238E27FC236}">
                <a16:creationId xmlns:a16="http://schemas.microsoft.com/office/drawing/2014/main" id="{87A48DDB-04D5-2649-BBC8-6BFE100E8B3F}"/>
              </a:ext>
            </a:extLst>
          </p:cNvPr>
          <p:cNvGrpSpPr/>
          <p:nvPr userDrawn="1"/>
        </p:nvGrpSpPr>
        <p:grpSpPr>
          <a:xfrm>
            <a:off x="3312014" y="-1165924"/>
            <a:ext cx="8174349" cy="10925924"/>
            <a:chOff x="3312014" y="-1165924"/>
            <a:chExt cx="8174349" cy="10925924"/>
          </a:xfrm>
        </p:grpSpPr>
        <p:pic>
          <p:nvPicPr>
            <p:cNvPr id="20" name="dots" descr="Background pattern&#10;&#10;Description automatically generated">
              <a:extLst>
                <a:ext uri="{FF2B5EF4-FFF2-40B4-BE49-F238E27FC236}">
                  <a16:creationId xmlns:a16="http://schemas.microsoft.com/office/drawing/2014/main" id="{CFE16B28-F114-5449-92A4-22748885F61F}"/>
                </a:ext>
              </a:extLst>
            </p:cNvPr>
            <p:cNvPicPr>
              <a:picLocks noChangeAspect="1"/>
            </p:cNvPicPr>
            <p:nvPr/>
          </p:nvPicPr>
          <p:blipFill>
            <a:blip r:embed="rId2" cstate="screen">
              <a:alphaModFix amt="85000"/>
              <a:extLst>
                <a:ext uri="{28A0092B-C50C-407E-A947-70E740481C1C}">
                  <a14:useLocalDpi xmlns:a14="http://schemas.microsoft.com/office/drawing/2010/main"/>
                </a:ext>
              </a:extLst>
            </a:blip>
            <a:stretch>
              <a:fillRect/>
            </a:stretch>
          </p:blipFill>
          <p:spPr>
            <a:xfrm>
              <a:off x="6539001" y="-1165924"/>
              <a:ext cx="4947362" cy="7434200"/>
            </a:xfrm>
            <a:prstGeom prst="rect">
              <a:avLst/>
            </a:prstGeom>
          </p:spPr>
        </p:pic>
        <p:pic>
          <p:nvPicPr>
            <p:cNvPr id="21" name="Picture 20" descr="A picture containing electronics, circuit&#10;&#10;Description automatically generated">
              <a:extLst>
                <a:ext uri="{FF2B5EF4-FFF2-40B4-BE49-F238E27FC236}">
                  <a16:creationId xmlns:a16="http://schemas.microsoft.com/office/drawing/2014/main" id="{DCFB1984-92CC-024F-9FC0-B70141453FDD}"/>
                </a:ext>
              </a:extLst>
            </p:cNvPr>
            <p:cNvPicPr>
              <a:picLocks noChangeAspect="1"/>
            </p:cNvPicPr>
            <p:nvPr/>
          </p:nvPicPr>
          <p:blipFill>
            <a:blip r:embed="rId3" cstate="screen">
              <a:alphaModFix amt="50000"/>
              <a:extLst>
                <a:ext uri="{28A0092B-C50C-407E-A947-70E740481C1C}">
                  <a14:useLocalDpi xmlns:a14="http://schemas.microsoft.com/office/drawing/2010/main"/>
                </a:ext>
              </a:extLst>
            </a:blip>
            <a:stretch>
              <a:fillRect/>
            </a:stretch>
          </p:blipFill>
          <p:spPr>
            <a:xfrm>
              <a:off x="3312014" y="1921573"/>
              <a:ext cx="7080758" cy="7838427"/>
            </a:xfrm>
            <a:prstGeom prst="rect">
              <a:avLst/>
            </a:prstGeom>
          </p:spPr>
        </p:pic>
        <p:pic>
          <p:nvPicPr>
            <p:cNvPr id="22" name="Picture 21" descr="A picture containing vector graphics&#10;&#10;Description automatically generated">
              <a:extLst>
                <a:ext uri="{FF2B5EF4-FFF2-40B4-BE49-F238E27FC236}">
                  <a16:creationId xmlns:a16="http://schemas.microsoft.com/office/drawing/2014/main" id="{33A33712-CADC-194D-8C42-D8ED815339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61632" y="895350"/>
              <a:ext cx="4102100" cy="5067300"/>
            </a:xfrm>
            <a:prstGeom prst="rect">
              <a:avLst/>
            </a:prstGeom>
          </p:spPr>
        </p:pic>
      </p:gr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rgbClr val="71EB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1" y="1994008"/>
            <a:ext cx="5035403" cy="1477328"/>
          </a:xfrm>
        </p:spPr>
        <p:txBody>
          <a:bodyPr wrap="square" anchor="b">
            <a:spAutoFit/>
          </a:bodyPr>
          <a:lstStyle>
            <a:lvl1pPr algn="l" defTabSz="457200" rtl="0" eaLnBrk="1" latinLnBrk="0" hangingPunct="1">
              <a:lnSpc>
                <a:spcPct val="100000"/>
              </a:lnSpc>
              <a:spcBef>
                <a:spcPct val="0"/>
              </a:spcBef>
              <a:buNone/>
              <a:defRPr kumimoji="0" lang="en-US" sz="4800" b="0" i="0" kern="1200" cap="none" baseline="0">
                <a:solidFill>
                  <a:schemeClr val="tx1"/>
                </a:solidFill>
                <a:effectLst/>
                <a:latin typeface="AvenirNext LT Pro Medium" panose="020B0603020202020204" pitchFamily="34" charset="0"/>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4/12/2024</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313226439"/>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AC78BDA-EE85-3444-BFD9-6D993DE0155A}"/>
              </a:ext>
            </a:extLst>
          </p:cNvPr>
          <p:cNvGrpSpPr/>
          <p:nvPr userDrawn="1"/>
        </p:nvGrpSpPr>
        <p:grpSpPr>
          <a:xfrm>
            <a:off x="0" y="-16011"/>
            <a:ext cx="12199427" cy="6904469"/>
            <a:chOff x="0" y="-16011"/>
            <a:chExt cx="12199427" cy="6904469"/>
          </a:xfrm>
        </p:grpSpPr>
        <p:sp>
          <p:nvSpPr>
            <p:cNvPr id="17" name="gradient background1">
              <a:extLst>
                <a:ext uri="{FF2B5EF4-FFF2-40B4-BE49-F238E27FC236}">
                  <a16:creationId xmlns:a16="http://schemas.microsoft.com/office/drawing/2014/main" id="{A3BEF11C-50AA-D845-B2F1-AD83B386C071}"/>
                </a:ext>
              </a:extLst>
            </p:cNvPr>
            <p:cNvSpPr/>
            <p:nvPr/>
          </p:nvSpPr>
          <p:spPr bwMode="auto">
            <a:xfrm>
              <a:off x="0" y="-16011"/>
              <a:ext cx="12191999" cy="6904469"/>
            </a:xfrm>
            <a:prstGeom prst="rect">
              <a:avLst/>
            </a:prstGeom>
            <a:gradFill flip="none" rotWithShape="1">
              <a:gsLst>
                <a:gs pos="25000">
                  <a:srgbClr val="CC1C44"/>
                </a:gs>
                <a:gs pos="82000">
                  <a:srgbClr val="6A215C"/>
                </a:gs>
                <a:gs pos="100000">
                  <a:srgbClr val="581A4D"/>
                </a:gs>
              </a:gsLst>
              <a:lin ang="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8" name="shading (lower right)">
              <a:extLst>
                <a:ext uri="{FF2B5EF4-FFF2-40B4-BE49-F238E27FC236}">
                  <a16:creationId xmlns:a16="http://schemas.microsoft.com/office/drawing/2014/main" id="{A1E61D66-F9F3-084A-A7BC-921AE8E30110}"/>
                </a:ext>
              </a:extLst>
            </p:cNvPr>
            <p:cNvSpPr/>
            <p:nvPr/>
          </p:nvSpPr>
          <p:spPr bwMode="auto">
            <a:xfrm>
              <a:off x="0" y="-513"/>
              <a:ext cx="12199427" cy="6888971"/>
            </a:xfrm>
            <a:prstGeom prst="rect">
              <a:avLst/>
            </a:prstGeom>
            <a:gradFill flip="none" rotWithShape="1">
              <a:gsLst>
                <a:gs pos="45000">
                  <a:srgbClr val="0D134A">
                    <a:alpha val="9000"/>
                  </a:srgbClr>
                </a:gs>
                <a:gs pos="74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nvGrpSpPr>
          <p:cNvPr id="22" name="Group 21">
            <a:extLst>
              <a:ext uri="{FF2B5EF4-FFF2-40B4-BE49-F238E27FC236}">
                <a16:creationId xmlns:a16="http://schemas.microsoft.com/office/drawing/2014/main" id="{BB4F7DFF-BF9B-554D-967F-EE575A92AFB3}"/>
              </a:ext>
            </a:extLst>
          </p:cNvPr>
          <p:cNvGrpSpPr/>
          <p:nvPr userDrawn="1"/>
        </p:nvGrpSpPr>
        <p:grpSpPr>
          <a:xfrm>
            <a:off x="5497916" y="2348110"/>
            <a:ext cx="8894298" cy="8110015"/>
            <a:chOff x="5497917" y="2348110"/>
            <a:chExt cx="8894298" cy="8110015"/>
          </a:xfrm>
        </p:grpSpPr>
        <p:pic>
          <p:nvPicPr>
            <p:cNvPr id="24" name="orange dots" descr="Background pattern&#10;&#10;Description automatically generated">
              <a:extLst>
                <a:ext uri="{FF2B5EF4-FFF2-40B4-BE49-F238E27FC236}">
                  <a16:creationId xmlns:a16="http://schemas.microsoft.com/office/drawing/2014/main" id="{000F8566-B9C2-CB4F-BA92-B937BE4C1004}"/>
                </a:ext>
              </a:extLst>
            </p:cNvPr>
            <p:cNvPicPr>
              <a:picLocks noChangeAspect="1"/>
            </p:cNvPicPr>
            <p:nvPr/>
          </p:nvPicPr>
          <p:blipFill>
            <a:blip r:embed="rId2" cstate="screen">
              <a:alphaModFix amt="58000"/>
              <a:extLst>
                <a:ext uri="{BEBA8EAE-BF5A-486C-A8C5-ECC9F3942E4B}">
                  <a14:imgProps xmlns:a14="http://schemas.microsoft.com/office/drawing/2010/main">
                    <a14:imgLayer r:embed="rId3">
                      <a14:imgEffect>
                        <a14:colorTemperature colorTemp="11500"/>
                      </a14:imgEffect>
                      <a14:imgEffect>
                        <a14:saturation sat="348000"/>
                      </a14:imgEffect>
                    </a14:imgLayer>
                  </a14:imgProps>
                </a:ext>
                <a:ext uri="{28A0092B-C50C-407E-A947-70E740481C1C}">
                  <a14:useLocalDpi xmlns:a14="http://schemas.microsoft.com/office/drawing/2010/main"/>
                </a:ext>
              </a:extLst>
            </a:blip>
            <a:stretch>
              <a:fillRect/>
            </a:stretch>
          </p:blipFill>
          <p:spPr>
            <a:xfrm rot="4500000">
              <a:off x="8542003" y="4776598"/>
              <a:ext cx="3594652" cy="4569202"/>
            </a:xfrm>
            <a:prstGeom prst="rect">
              <a:avLst/>
            </a:prstGeom>
          </p:spPr>
        </p:pic>
        <p:pic>
          <p:nvPicPr>
            <p:cNvPr id="25" name="Picture 24" descr="A picture containing indoor, outdoor object&#10;&#10;Description automatically generated">
              <a:extLst>
                <a:ext uri="{FF2B5EF4-FFF2-40B4-BE49-F238E27FC236}">
                  <a16:creationId xmlns:a16="http://schemas.microsoft.com/office/drawing/2014/main" id="{3ACDA294-AAE5-FF42-A5F6-57B8C6553CF2}"/>
                </a:ext>
              </a:extLst>
            </p:cNvPr>
            <p:cNvPicPr>
              <a:picLocks noChangeAspect="1"/>
            </p:cNvPicPr>
            <p:nvPr userDrawn="1"/>
          </p:nvPicPr>
          <p:blipFill>
            <a:blip r:embed="rId4" cstate="screen">
              <a:alphaModFix/>
              <a:extLst>
                <a:ext uri="{28A0092B-C50C-407E-A947-70E740481C1C}">
                  <a14:useLocalDpi xmlns:a14="http://schemas.microsoft.com/office/drawing/2010/main"/>
                </a:ext>
              </a:extLst>
            </a:blip>
            <a:stretch>
              <a:fillRect/>
            </a:stretch>
          </p:blipFill>
          <p:spPr>
            <a:xfrm>
              <a:off x="9312215" y="2348110"/>
              <a:ext cx="5080000" cy="6235700"/>
            </a:xfrm>
            <a:prstGeom prst="rect">
              <a:avLst/>
            </a:prstGeom>
          </p:spPr>
        </p:pic>
        <p:pic>
          <p:nvPicPr>
            <p:cNvPr id="26" name="Picture 25" descr="Diagram&#10;&#10;Description automatically generated">
              <a:extLst>
                <a:ext uri="{FF2B5EF4-FFF2-40B4-BE49-F238E27FC236}">
                  <a16:creationId xmlns:a16="http://schemas.microsoft.com/office/drawing/2014/main" id="{51C72AA5-C42E-F74C-A7E8-803C0B09E95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567147" y="4038141"/>
              <a:ext cx="985388" cy="985388"/>
            </a:xfrm>
            <a:prstGeom prst="rect">
              <a:avLst/>
            </a:prstGeom>
          </p:spPr>
        </p:pic>
        <p:pic>
          <p:nvPicPr>
            <p:cNvPr id="27" name="layers" descr="A picture containing electronics, circuit&#10;&#10;Description automatically generated">
              <a:extLst>
                <a:ext uri="{FF2B5EF4-FFF2-40B4-BE49-F238E27FC236}">
                  <a16:creationId xmlns:a16="http://schemas.microsoft.com/office/drawing/2014/main" id="{A3AB5253-2584-0F4D-AB38-68F5EF3EFDB2}"/>
                </a:ext>
              </a:extLst>
            </p:cNvPr>
            <p:cNvPicPr>
              <a:picLocks noChangeAspect="1"/>
            </p:cNvPicPr>
            <p:nvPr/>
          </p:nvPicPr>
          <p:blipFill>
            <a:blip r:embed="rId6" cstate="screen">
              <a:alphaModFix amt="37000"/>
              <a:extLst>
                <a:ext uri="{28A0092B-C50C-407E-A947-70E740481C1C}">
                  <a14:useLocalDpi xmlns:a14="http://schemas.microsoft.com/office/drawing/2010/main"/>
                </a:ext>
              </a:extLst>
            </a:blip>
            <a:stretch>
              <a:fillRect/>
            </a:stretch>
          </p:blipFill>
          <p:spPr>
            <a:xfrm>
              <a:off x="5497917" y="2619698"/>
              <a:ext cx="7080758" cy="7838427"/>
            </a:xfrm>
            <a:prstGeom prst="rect">
              <a:avLst/>
            </a:prstGeom>
          </p:spPr>
        </p:pic>
        <p:pic>
          <p:nvPicPr>
            <p:cNvPr id="28" name="Picture 27" descr="A picture containing text, building, mountain&#10;&#10;Description automatically generated">
              <a:extLst>
                <a:ext uri="{FF2B5EF4-FFF2-40B4-BE49-F238E27FC236}">
                  <a16:creationId xmlns:a16="http://schemas.microsoft.com/office/drawing/2014/main" id="{12941F8E-D63D-6945-A587-238E9A4577B9}"/>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9517128" y="4597220"/>
              <a:ext cx="1644403" cy="1644403"/>
            </a:xfrm>
            <a:prstGeom prst="rect">
              <a:avLst/>
            </a:prstGeom>
          </p:spPr>
        </p:pic>
        <p:pic>
          <p:nvPicPr>
            <p:cNvPr id="29" name="Picture 28" descr="A picture containing circle&#10;&#10;Description automatically generated">
              <a:extLst>
                <a:ext uri="{FF2B5EF4-FFF2-40B4-BE49-F238E27FC236}">
                  <a16:creationId xmlns:a16="http://schemas.microsoft.com/office/drawing/2014/main" id="{49A2A81D-B4C2-1546-967D-85F78D3C9505}"/>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038296" y="7264396"/>
              <a:ext cx="723900" cy="723900"/>
            </a:xfrm>
            <a:prstGeom prst="rect">
              <a:avLst/>
            </a:prstGeom>
          </p:spPr>
        </p:pic>
      </p:gr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rgbClr val="71EB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0" i="0" kern="1200" cap="none" baseline="0">
                <a:solidFill>
                  <a:schemeClr val="tx1"/>
                </a:solidFill>
                <a:effectLst/>
                <a:latin typeface="AvenirNext LT Pro Medium" panose="020B0603020202020204" pitchFamily="34" charset="0"/>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4/12/2024</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dirty="0"/>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629504632"/>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D8442A4-C2E0-CA4D-AA08-137A2C961460}"/>
              </a:ext>
            </a:extLst>
          </p:cNvPr>
          <p:cNvGrpSpPr/>
          <p:nvPr userDrawn="1"/>
        </p:nvGrpSpPr>
        <p:grpSpPr>
          <a:xfrm>
            <a:off x="0" y="-16011"/>
            <a:ext cx="12199427" cy="6904469"/>
            <a:chOff x="0" y="-16011"/>
            <a:chExt cx="12199427" cy="6904469"/>
          </a:xfrm>
        </p:grpSpPr>
        <p:sp>
          <p:nvSpPr>
            <p:cNvPr id="10" name="gradient background1">
              <a:extLst>
                <a:ext uri="{FF2B5EF4-FFF2-40B4-BE49-F238E27FC236}">
                  <a16:creationId xmlns:a16="http://schemas.microsoft.com/office/drawing/2014/main" id="{F3176A40-7C8B-AE41-8770-562344011847}"/>
                </a:ext>
              </a:extLst>
            </p:cNvPr>
            <p:cNvSpPr/>
            <p:nvPr/>
          </p:nvSpPr>
          <p:spPr bwMode="auto">
            <a:xfrm>
              <a:off x="0" y="-16011"/>
              <a:ext cx="12191999" cy="6904469"/>
            </a:xfrm>
            <a:prstGeom prst="rect">
              <a:avLst/>
            </a:prstGeom>
            <a:gradFill flip="none" rotWithShape="1">
              <a:gsLst>
                <a:gs pos="25000">
                  <a:srgbClr val="CC1C44"/>
                </a:gs>
                <a:gs pos="82000">
                  <a:srgbClr val="6A215C"/>
                </a:gs>
                <a:gs pos="100000">
                  <a:srgbClr val="581A4D"/>
                </a:gs>
              </a:gsLst>
              <a:lin ang="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1" name="shading (lower right)">
              <a:extLst>
                <a:ext uri="{FF2B5EF4-FFF2-40B4-BE49-F238E27FC236}">
                  <a16:creationId xmlns:a16="http://schemas.microsoft.com/office/drawing/2014/main" id="{75F05818-245B-2B47-8776-DEA438B9E094}"/>
                </a:ext>
              </a:extLst>
            </p:cNvPr>
            <p:cNvSpPr/>
            <p:nvPr/>
          </p:nvSpPr>
          <p:spPr bwMode="auto">
            <a:xfrm>
              <a:off x="0" y="-513"/>
              <a:ext cx="12199427" cy="6888971"/>
            </a:xfrm>
            <a:prstGeom prst="rect">
              <a:avLst/>
            </a:prstGeom>
            <a:gradFill flip="none" rotWithShape="1">
              <a:gsLst>
                <a:gs pos="45000">
                  <a:srgbClr val="0D134A">
                    <a:alpha val="9000"/>
                  </a:srgbClr>
                </a:gs>
                <a:gs pos="74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4/12/2024</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13" name="Picture 12" descr="A picture containing electronics, circuit&#10;&#10;Description automatically generated">
            <a:extLst>
              <a:ext uri="{FF2B5EF4-FFF2-40B4-BE49-F238E27FC236}">
                <a16:creationId xmlns:a16="http://schemas.microsoft.com/office/drawing/2014/main" id="{F092BEC1-EF92-4C4D-8C02-0F6F50822D26}"/>
              </a:ext>
            </a:extLst>
          </p:cNvPr>
          <p:cNvPicPr>
            <a:picLocks noChangeAspect="1"/>
          </p:cNvPicPr>
          <p:nvPr userDrawn="1"/>
        </p:nvPicPr>
        <p:blipFill rotWithShape="1">
          <a:blip r:embed="rId3" cstate="screen">
            <a:alphaModFix amt="41000"/>
            <a:extLst>
              <a:ext uri="{28A0092B-C50C-407E-A947-70E740481C1C}">
                <a14:useLocalDpi xmlns:a14="http://schemas.microsoft.com/office/drawing/2010/main"/>
              </a:ext>
            </a:extLst>
          </a:blip>
          <a:srcRect l="-47394" t="-24216"/>
          <a:stretch/>
        </p:blipFill>
        <p:spPr>
          <a:xfrm>
            <a:off x="4477173" y="1"/>
            <a:ext cx="7714827" cy="6858000"/>
          </a:xfrm>
          <a:prstGeom prst="rect">
            <a:avLst/>
          </a:prstGeom>
        </p:spPr>
      </p:pic>
    </p:spTree>
    <p:extLst>
      <p:ext uri="{BB962C8B-B14F-4D97-AF65-F5344CB8AC3E}">
        <p14:creationId xmlns:p14="http://schemas.microsoft.com/office/powerpoint/2010/main" val="362997174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589D8BA-3EA7-E14E-87B2-64061889ED06}"/>
              </a:ext>
            </a:extLst>
          </p:cNvPr>
          <p:cNvGrpSpPr/>
          <p:nvPr userDrawn="1"/>
        </p:nvGrpSpPr>
        <p:grpSpPr>
          <a:xfrm>
            <a:off x="0" y="-16011"/>
            <a:ext cx="12199427" cy="6904469"/>
            <a:chOff x="0" y="-16011"/>
            <a:chExt cx="12199427" cy="6904469"/>
          </a:xfrm>
        </p:grpSpPr>
        <p:sp>
          <p:nvSpPr>
            <p:cNvPr id="10" name="gradient background1">
              <a:extLst>
                <a:ext uri="{FF2B5EF4-FFF2-40B4-BE49-F238E27FC236}">
                  <a16:creationId xmlns:a16="http://schemas.microsoft.com/office/drawing/2014/main" id="{59B867D5-179F-1E49-B373-D839B25CCA0C}"/>
                </a:ext>
              </a:extLst>
            </p:cNvPr>
            <p:cNvSpPr/>
            <p:nvPr/>
          </p:nvSpPr>
          <p:spPr bwMode="auto">
            <a:xfrm>
              <a:off x="0" y="-16011"/>
              <a:ext cx="12191999" cy="6904469"/>
            </a:xfrm>
            <a:prstGeom prst="rect">
              <a:avLst/>
            </a:prstGeom>
            <a:gradFill flip="none" rotWithShape="1">
              <a:gsLst>
                <a:gs pos="25000">
                  <a:srgbClr val="CC1C44"/>
                </a:gs>
                <a:gs pos="82000">
                  <a:srgbClr val="6A215C"/>
                </a:gs>
                <a:gs pos="100000">
                  <a:srgbClr val="581A4D"/>
                </a:gs>
              </a:gsLst>
              <a:lin ang="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1" name="shading (lower right)">
              <a:extLst>
                <a:ext uri="{FF2B5EF4-FFF2-40B4-BE49-F238E27FC236}">
                  <a16:creationId xmlns:a16="http://schemas.microsoft.com/office/drawing/2014/main" id="{6D89E5DF-2870-3F41-9ED3-80CA7BE6B2C5}"/>
                </a:ext>
              </a:extLst>
            </p:cNvPr>
            <p:cNvSpPr/>
            <p:nvPr/>
          </p:nvSpPr>
          <p:spPr bwMode="auto">
            <a:xfrm>
              <a:off x="0" y="-513"/>
              <a:ext cx="12199427" cy="6888971"/>
            </a:xfrm>
            <a:prstGeom prst="rect">
              <a:avLst/>
            </a:prstGeom>
            <a:gradFill flip="none" rotWithShape="1">
              <a:gsLst>
                <a:gs pos="45000">
                  <a:srgbClr val="0D134A">
                    <a:alpha val="9000"/>
                  </a:srgbClr>
                </a:gs>
                <a:gs pos="74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4/12/2024</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12" name="Picture 11" descr="A picture containing electronics, circuit&#10;&#10;Description automatically generated">
            <a:extLst>
              <a:ext uri="{FF2B5EF4-FFF2-40B4-BE49-F238E27FC236}">
                <a16:creationId xmlns:a16="http://schemas.microsoft.com/office/drawing/2014/main" id="{A05D614B-283D-534B-904A-C8268201693C}"/>
              </a:ext>
            </a:extLst>
          </p:cNvPr>
          <p:cNvPicPr>
            <a:picLocks noChangeAspect="1"/>
          </p:cNvPicPr>
          <p:nvPr userDrawn="1"/>
        </p:nvPicPr>
        <p:blipFill rotWithShape="1">
          <a:blip r:embed="rId2" cstate="screen">
            <a:alphaModFix amt="30000"/>
            <a:extLst>
              <a:ext uri="{28A0092B-C50C-407E-A947-70E740481C1C}">
                <a14:useLocalDpi xmlns:a14="http://schemas.microsoft.com/office/drawing/2010/main"/>
              </a:ext>
            </a:extLst>
          </a:blip>
          <a:srcRect l="-47394" t="-24216"/>
          <a:stretch/>
        </p:blipFill>
        <p:spPr>
          <a:xfrm>
            <a:off x="4477173" y="1"/>
            <a:ext cx="7714827" cy="6858000"/>
          </a:xfrm>
          <a:prstGeom prst="rect">
            <a:avLst/>
          </a:prstGeom>
        </p:spPr>
      </p:pic>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rgbClr val="71EBFF"/>
                </a:solidFill>
                <a:latin typeface="AvenirNext LT Pro Medium" panose="020B0603020202020204" pitchFamily="34" charset="0"/>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Tree>
    <p:extLst>
      <p:ext uri="{BB962C8B-B14F-4D97-AF65-F5344CB8AC3E}">
        <p14:creationId xmlns:p14="http://schemas.microsoft.com/office/powerpoint/2010/main" val="267431266"/>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F18F4DC-A3C8-5740-BFA4-A3057ED7123A}"/>
              </a:ext>
            </a:extLst>
          </p:cNvPr>
          <p:cNvGrpSpPr/>
          <p:nvPr userDrawn="1"/>
        </p:nvGrpSpPr>
        <p:grpSpPr>
          <a:xfrm>
            <a:off x="0" y="-16011"/>
            <a:ext cx="12199427" cy="6904469"/>
            <a:chOff x="0" y="-16011"/>
            <a:chExt cx="12199427" cy="6904469"/>
          </a:xfrm>
        </p:grpSpPr>
        <p:sp>
          <p:nvSpPr>
            <p:cNvPr id="13" name="gradient background1">
              <a:extLst>
                <a:ext uri="{FF2B5EF4-FFF2-40B4-BE49-F238E27FC236}">
                  <a16:creationId xmlns:a16="http://schemas.microsoft.com/office/drawing/2014/main" id="{6DAE586B-58C5-AD4D-B15E-95CD905D1302}"/>
                </a:ext>
              </a:extLst>
            </p:cNvPr>
            <p:cNvSpPr/>
            <p:nvPr/>
          </p:nvSpPr>
          <p:spPr bwMode="auto">
            <a:xfrm>
              <a:off x="0" y="-16011"/>
              <a:ext cx="12191999" cy="6904469"/>
            </a:xfrm>
            <a:prstGeom prst="rect">
              <a:avLst/>
            </a:prstGeom>
            <a:gradFill flip="none" rotWithShape="1">
              <a:gsLst>
                <a:gs pos="25000">
                  <a:srgbClr val="CC1C44"/>
                </a:gs>
                <a:gs pos="82000">
                  <a:srgbClr val="6A215C"/>
                </a:gs>
                <a:gs pos="100000">
                  <a:srgbClr val="581A4D"/>
                </a:gs>
              </a:gsLst>
              <a:lin ang="108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4" name="shading (lower right)">
              <a:extLst>
                <a:ext uri="{FF2B5EF4-FFF2-40B4-BE49-F238E27FC236}">
                  <a16:creationId xmlns:a16="http://schemas.microsoft.com/office/drawing/2014/main" id="{140F0C82-A8C4-5245-8B54-6C4C387E3FA7}"/>
                </a:ext>
              </a:extLst>
            </p:cNvPr>
            <p:cNvSpPr/>
            <p:nvPr/>
          </p:nvSpPr>
          <p:spPr bwMode="auto">
            <a:xfrm>
              <a:off x="0" y="-513"/>
              <a:ext cx="12199427" cy="6888971"/>
            </a:xfrm>
            <a:prstGeom prst="rect">
              <a:avLst/>
            </a:prstGeom>
            <a:gradFill flip="none" rotWithShape="1">
              <a:gsLst>
                <a:gs pos="45000">
                  <a:srgbClr val="0D134A">
                    <a:alpha val="9000"/>
                  </a:srgbClr>
                </a:gs>
                <a:gs pos="74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rgbClr val="71EBFF"/>
                </a:solidFill>
                <a:latin typeface="AvenirNext LT Pro Medium" panose="020B0603020202020204" pitchFamily="34" charset="0"/>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4/12/2024</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15" name="Picture 14" descr="A picture containing electronics, circuit&#10;&#10;Description automatically generated">
            <a:extLst>
              <a:ext uri="{FF2B5EF4-FFF2-40B4-BE49-F238E27FC236}">
                <a16:creationId xmlns:a16="http://schemas.microsoft.com/office/drawing/2014/main" id="{E6CCDB68-6BBB-7F49-89E6-A1899048E5DD}"/>
              </a:ext>
            </a:extLst>
          </p:cNvPr>
          <p:cNvPicPr>
            <a:picLocks noChangeAspect="1"/>
          </p:cNvPicPr>
          <p:nvPr userDrawn="1"/>
        </p:nvPicPr>
        <p:blipFill rotWithShape="1">
          <a:blip r:embed="rId2" cstate="screen">
            <a:alphaModFix amt="42000"/>
            <a:extLst>
              <a:ext uri="{28A0092B-C50C-407E-A947-70E740481C1C}">
                <a14:useLocalDpi xmlns:a14="http://schemas.microsoft.com/office/drawing/2010/main"/>
              </a:ext>
            </a:extLst>
          </a:blip>
          <a:srcRect l="-47394" t="-24216"/>
          <a:stretch/>
        </p:blipFill>
        <p:spPr>
          <a:xfrm>
            <a:off x="4477173" y="1"/>
            <a:ext cx="7714827" cy="6858000"/>
          </a:xfrm>
          <a:prstGeom prst="rect">
            <a:avLst/>
          </a:prstGeom>
        </p:spPr>
      </p:pic>
    </p:spTree>
    <p:extLst>
      <p:ext uri="{BB962C8B-B14F-4D97-AF65-F5344CB8AC3E}">
        <p14:creationId xmlns:p14="http://schemas.microsoft.com/office/powerpoint/2010/main" val="2755764642"/>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blank" preserve="1">
  <p:cSld name="Esri">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03D534FC-CDD0-7C48-B64B-4BFE8E438E3F}"/>
              </a:ext>
            </a:extLst>
          </p:cNvPr>
          <p:cNvGrpSpPr/>
          <p:nvPr userDrawn="1"/>
        </p:nvGrpSpPr>
        <p:grpSpPr>
          <a:xfrm>
            <a:off x="0" y="-16011"/>
            <a:ext cx="12199427" cy="6904469"/>
            <a:chOff x="0" y="-16011"/>
            <a:chExt cx="12199427" cy="6904469"/>
          </a:xfrm>
        </p:grpSpPr>
        <p:sp>
          <p:nvSpPr>
            <p:cNvPr id="13" name="gradient background1">
              <a:extLst>
                <a:ext uri="{FF2B5EF4-FFF2-40B4-BE49-F238E27FC236}">
                  <a16:creationId xmlns:a16="http://schemas.microsoft.com/office/drawing/2014/main" id="{6EEF201F-3B20-624A-912E-C385FAB6022D}"/>
                </a:ext>
              </a:extLst>
            </p:cNvPr>
            <p:cNvSpPr/>
            <p:nvPr/>
          </p:nvSpPr>
          <p:spPr bwMode="auto">
            <a:xfrm>
              <a:off x="0" y="-16011"/>
              <a:ext cx="12191999" cy="6904469"/>
            </a:xfrm>
            <a:prstGeom prst="rect">
              <a:avLst/>
            </a:prstGeom>
            <a:gradFill flip="none" rotWithShape="1">
              <a:gsLst>
                <a:gs pos="25000">
                  <a:srgbClr val="CC1C44"/>
                </a:gs>
                <a:gs pos="82000">
                  <a:srgbClr val="6A215C"/>
                </a:gs>
                <a:gs pos="100000">
                  <a:srgbClr val="581A4D"/>
                </a:gs>
              </a:gsLst>
              <a:lin ang="108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4" name="shading (lower right)">
              <a:extLst>
                <a:ext uri="{FF2B5EF4-FFF2-40B4-BE49-F238E27FC236}">
                  <a16:creationId xmlns:a16="http://schemas.microsoft.com/office/drawing/2014/main" id="{82CE858A-2A29-4741-A4AD-FB71A1915B12}"/>
                </a:ext>
              </a:extLst>
            </p:cNvPr>
            <p:cNvSpPr/>
            <p:nvPr/>
          </p:nvSpPr>
          <p:spPr bwMode="auto">
            <a:xfrm>
              <a:off x="0" y="-513"/>
              <a:ext cx="12199427" cy="6888971"/>
            </a:xfrm>
            <a:prstGeom prst="rect">
              <a:avLst/>
            </a:prstGeom>
            <a:gradFill flip="none" rotWithShape="1">
              <a:gsLst>
                <a:gs pos="45000">
                  <a:srgbClr val="0D134A">
                    <a:alpha val="9000"/>
                  </a:srgbClr>
                </a:gs>
                <a:gs pos="74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pic>
        <p:nvPicPr>
          <p:cNvPr id="11" name="Picture 10" descr="Diagram, engineering drawing&#10;&#10;Description automatically generated">
            <a:extLst>
              <a:ext uri="{FF2B5EF4-FFF2-40B4-BE49-F238E27FC236}">
                <a16:creationId xmlns:a16="http://schemas.microsoft.com/office/drawing/2014/main" id="{762D4359-4FF6-7547-B7A5-3A6250321E1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grpSp>
        <p:nvGrpSpPr>
          <p:cNvPr id="22" name="Group 21">
            <a:extLst>
              <a:ext uri="{FF2B5EF4-FFF2-40B4-BE49-F238E27FC236}">
                <a16:creationId xmlns:a16="http://schemas.microsoft.com/office/drawing/2014/main" id="{3FD3A646-A3A1-8546-8C3E-B93368C5199D}"/>
              </a:ext>
            </a:extLst>
          </p:cNvPr>
          <p:cNvGrpSpPr/>
          <p:nvPr userDrawn="1"/>
        </p:nvGrpSpPr>
        <p:grpSpPr>
          <a:xfrm>
            <a:off x="0" y="2670486"/>
            <a:ext cx="12192000" cy="3985911"/>
            <a:chOff x="0" y="2670486"/>
            <a:chExt cx="12192000" cy="3985911"/>
          </a:xfrm>
        </p:grpSpPr>
        <p:pic>
          <p:nvPicPr>
            <p:cNvPr id="23" name="Picture 22">
              <a:extLst>
                <a:ext uri="{FF2B5EF4-FFF2-40B4-BE49-F238E27FC236}">
                  <a16:creationId xmlns:a16="http://schemas.microsoft.com/office/drawing/2014/main" id="{4B2E235F-2546-F241-9C0C-0E9A7CE2918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3642763" y="2670486"/>
              <a:ext cx="4906474" cy="1517028"/>
            </a:xfrm>
            <a:prstGeom prst="rect">
              <a:avLst/>
            </a:prstGeom>
          </p:spPr>
        </p:pic>
        <p:sp>
          <p:nvSpPr>
            <p:cNvPr id="24" name="Rectangle 23">
              <a:extLst>
                <a:ext uri="{FF2B5EF4-FFF2-40B4-BE49-F238E27FC236}">
                  <a16:creationId xmlns:a16="http://schemas.microsoft.com/office/drawing/2014/main" id="{E46D83FC-D957-014E-81DF-29F20FD4CCB3}"/>
                </a:ext>
              </a:extLst>
            </p:cNvPr>
            <p:cNvSpPr/>
            <p:nvPr/>
          </p:nvSpPr>
          <p:spPr>
            <a:xfrm>
              <a:off x="0" y="6394787"/>
              <a:ext cx="12192000" cy="261610"/>
            </a:xfrm>
            <a:prstGeom prst="rect">
              <a:avLst/>
            </a:prstGeom>
          </p:spPr>
          <p:txBody>
            <a:bodyPr wrap="square">
              <a:spAutoFit/>
            </a:bodyPr>
            <a:lstStyle/>
            <a:p>
              <a:pPr algn="ctr"/>
              <a:r>
                <a:rPr lang="en-US" sz="1050" dirty="0">
                  <a:solidFill>
                    <a:schemeClr val="tx1">
                      <a:alpha val="60000"/>
                    </a:schemeClr>
                  </a:solidFill>
                </a:rPr>
                <a:t>Copyright © 2021 Esri. All rights reserved.</a:t>
              </a:r>
            </a:p>
          </p:txBody>
        </p:sp>
      </p:grpSp>
      <p:pic>
        <p:nvPicPr>
          <p:cNvPr id="25" name="Picture 24" descr="A picture containing electronics, circuit&#10;&#10;Description automatically generated">
            <a:extLst>
              <a:ext uri="{FF2B5EF4-FFF2-40B4-BE49-F238E27FC236}">
                <a16:creationId xmlns:a16="http://schemas.microsoft.com/office/drawing/2014/main" id="{4F2219F1-F0E0-EB4C-A2B1-04AB611E2092}"/>
              </a:ext>
            </a:extLst>
          </p:cNvPr>
          <p:cNvPicPr>
            <a:picLocks noChangeAspect="1"/>
          </p:cNvPicPr>
          <p:nvPr userDrawn="1"/>
        </p:nvPicPr>
        <p:blipFill rotWithShape="1">
          <a:blip r:embed="rId4" cstate="screen">
            <a:alphaModFix amt="54000"/>
            <a:extLst>
              <a:ext uri="{28A0092B-C50C-407E-A947-70E740481C1C}">
                <a14:useLocalDpi xmlns:a14="http://schemas.microsoft.com/office/drawing/2010/main"/>
              </a:ext>
            </a:extLst>
          </a:blip>
          <a:srcRect l="-8734" b="-6646"/>
          <a:stretch/>
        </p:blipFill>
        <p:spPr>
          <a:xfrm>
            <a:off x="5791201" y="0"/>
            <a:ext cx="6400799" cy="4895303"/>
          </a:xfrm>
          <a:prstGeom prst="rect">
            <a:avLst/>
          </a:prstGeom>
        </p:spPr>
      </p:pic>
    </p:spTree>
    <p:extLst>
      <p:ext uri="{BB962C8B-B14F-4D97-AF65-F5344CB8AC3E}">
        <p14:creationId xmlns:p14="http://schemas.microsoft.com/office/powerpoint/2010/main" val="2862898183"/>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4/12/2024</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013894" y="572078"/>
            <a:ext cx="1274495" cy="465533"/>
          </a:xfrm>
          <a:prstGeom prst="rect">
            <a:avLst/>
          </a:prstGeom>
        </p:spPr>
      </p:pic>
    </p:spTree>
    <p:extLst>
      <p:ext uri="{BB962C8B-B14F-4D97-AF65-F5344CB8AC3E}">
        <p14:creationId xmlns:p14="http://schemas.microsoft.com/office/powerpoint/2010/main" val="1151419560"/>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rgbClr val="1EF1B9"/>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lvl1pPr>
              <a:buClr>
                <a:srgbClr val="1EF1B9"/>
              </a:buClr>
              <a:defRPr/>
            </a:lvl1pPr>
            <a:lvl2pPr>
              <a:buClr>
                <a:srgbClr val="1EF1B9"/>
              </a:buClr>
              <a:defRPr/>
            </a:lvl2pPr>
            <a:lvl3pPr>
              <a:buClr>
                <a:srgbClr val="1EF1B9"/>
              </a:buClr>
              <a:defRPr/>
            </a:lvl3pPr>
          </a:lstStyle>
          <a:p>
            <a:pPr lvl="0"/>
            <a:r>
              <a:rPr lang="en-US" dirty="0"/>
              <a:t>Click to edit Master text styles</a:t>
            </a:r>
          </a:p>
          <a:p>
            <a:pPr lvl="1"/>
            <a:r>
              <a:rPr lang="en-US" dirty="0"/>
              <a:t>Second level</a:t>
            </a:r>
          </a:p>
          <a:p>
            <a:pPr lvl="2"/>
            <a:r>
              <a:rPr lang="en-US" dirty="0"/>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4/12/2024</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076275959"/>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4/12/2024</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4206159402"/>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Click to 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4/12/2024</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818636724"/>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4/12/2024</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773099031"/>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4/12/2024</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40162869"/>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4/12/2024</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26251754"/>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4/12/2024</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80005080"/>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4/12/2024</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4217488359"/>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4/12/2024</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44903545"/>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4/12/2024</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92644384"/>
      </p:ext>
    </p:extLst>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4/12/2024</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403498869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4/12/2024</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4004408101"/>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4/12/2024</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665167961"/>
      </p:ext>
    </p:extLst>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4/12/2024</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259753567"/>
      </p:ext>
    </p:extLst>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sp>
        <p:nvSpPr>
          <p:cNvPr id="6" name="Parallelogram 10"/>
          <p:cNvSpPr/>
          <p:nvPr userDrawn="1"/>
        </p:nvSpPr>
        <p:spPr bwMode="auto">
          <a:xfrm rot="16811740" flipH="1">
            <a:off x="2821442" y="-2136101"/>
            <a:ext cx="6318215" cy="12766191"/>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 name="connsiteX0" fmla="*/ 0 w 5497956"/>
              <a:gd name="connsiteY0" fmla="*/ 0 h 6865697"/>
              <a:gd name="connsiteX1" fmla="*/ 5497956 w 5497956"/>
              <a:gd name="connsiteY1" fmla="*/ 0 h 6865697"/>
              <a:gd name="connsiteX2" fmla="*/ 3826999 w 5497956"/>
              <a:gd name="connsiteY2" fmla="*/ 4279505 h 6865697"/>
              <a:gd name="connsiteX3" fmla="*/ 2747818 w 5497956"/>
              <a:gd name="connsiteY3" fmla="*/ 6865697 h 6865697"/>
              <a:gd name="connsiteX4" fmla="*/ 0 w 5497956"/>
              <a:gd name="connsiteY4" fmla="*/ 0 h 6865697"/>
              <a:gd name="connsiteX0" fmla="*/ 0 w 5497956"/>
              <a:gd name="connsiteY0" fmla="*/ 0 h 5277653"/>
              <a:gd name="connsiteX1" fmla="*/ 5497956 w 5497956"/>
              <a:gd name="connsiteY1" fmla="*/ 0 h 5277653"/>
              <a:gd name="connsiteX2" fmla="*/ 3826999 w 5497956"/>
              <a:gd name="connsiteY2" fmla="*/ 4279505 h 5277653"/>
              <a:gd name="connsiteX3" fmla="*/ 2377650 w 5497956"/>
              <a:gd name="connsiteY3" fmla="*/ 5277653 h 5277653"/>
              <a:gd name="connsiteX4" fmla="*/ 0 w 5497956"/>
              <a:gd name="connsiteY4" fmla="*/ 0 h 5277653"/>
              <a:gd name="connsiteX0" fmla="*/ 0 w 3863432"/>
              <a:gd name="connsiteY0" fmla="*/ 2222226 h 5277653"/>
              <a:gd name="connsiteX1" fmla="*/ 3863432 w 3863432"/>
              <a:gd name="connsiteY1" fmla="*/ 0 h 5277653"/>
              <a:gd name="connsiteX2" fmla="*/ 2192475 w 3863432"/>
              <a:gd name="connsiteY2" fmla="*/ 4279505 h 5277653"/>
              <a:gd name="connsiteX3" fmla="*/ 743126 w 3863432"/>
              <a:gd name="connsiteY3" fmla="*/ 5277653 h 5277653"/>
              <a:gd name="connsiteX4" fmla="*/ 0 w 3863432"/>
              <a:gd name="connsiteY4" fmla="*/ 2222226 h 5277653"/>
              <a:gd name="connsiteX0" fmla="*/ 0 w 4172478"/>
              <a:gd name="connsiteY0" fmla="*/ 1085159 h 4140586"/>
              <a:gd name="connsiteX1" fmla="*/ 4172478 w 4172478"/>
              <a:gd name="connsiteY1" fmla="*/ 0 h 4140586"/>
              <a:gd name="connsiteX2" fmla="*/ 2192475 w 4172478"/>
              <a:gd name="connsiteY2" fmla="*/ 3142438 h 4140586"/>
              <a:gd name="connsiteX3" fmla="*/ 743126 w 4172478"/>
              <a:gd name="connsiteY3" fmla="*/ 4140586 h 4140586"/>
              <a:gd name="connsiteX4" fmla="*/ 0 w 4172478"/>
              <a:gd name="connsiteY4" fmla="*/ 1085159 h 4140586"/>
              <a:gd name="connsiteX0" fmla="*/ 0 w 3868783"/>
              <a:gd name="connsiteY0" fmla="*/ 887305 h 4140586"/>
              <a:gd name="connsiteX1" fmla="*/ 3868783 w 3868783"/>
              <a:gd name="connsiteY1" fmla="*/ 0 h 4140586"/>
              <a:gd name="connsiteX2" fmla="*/ 1888780 w 3868783"/>
              <a:gd name="connsiteY2" fmla="*/ 3142438 h 4140586"/>
              <a:gd name="connsiteX3" fmla="*/ 439431 w 3868783"/>
              <a:gd name="connsiteY3" fmla="*/ 4140586 h 4140586"/>
              <a:gd name="connsiteX4" fmla="*/ 0 w 3868783"/>
              <a:gd name="connsiteY4" fmla="*/ 887305 h 4140586"/>
              <a:gd name="connsiteX0" fmla="*/ 269818 w 4138601"/>
              <a:gd name="connsiteY0" fmla="*/ 887305 h 3536775"/>
              <a:gd name="connsiteX1" fmla="*/ 4138601 w 4138601"/>
              <a:gd name="connsiteY1" fmla="*/ 0 h 3536775"/>
              <a:gd name="connsiteX2" fmla="*/ 2158598 w 4138601"/>
              <a:gd name="connsiteY2" fmla="*/ 3142438 h 3536775"/>
              <a:gd name="connsiteX3" fmla="*/ 0 w 4138601"/>
              <a:gd name="connsiteY3" fmla="*/ 3536775 h 3536775"/>
              <a:gd name="connsiteX4" fmla="*/ 269818 w 4138601"/>
              <a:gd name="connsiteY4" fmla="*/ 887305 h 3536775"/>
              <a:gd name="connsiteX0" fmla="*/ 269818 w 4138601"/>
              <a:gd name="connsiteY0" fmla="*/ 887305 h 3635085"/>
              <a:gd name="connsiteX1" fmla="*/ 4138601 w 4138601"/>
              <a:gd name="connsiteY1" fmla="*/ 0 h 3635085"/>
              <a:gd name="connsiteX2" fmla="*/ 2376678 w 4138601"/>
              <a:gd name="connsiteY2" fmla="*/ 3635085 h 3635085"/>
              <a:gd name="connsiteX3" fmla="*/ 0 w 4138601"/>
              <a:gd name="connsiteY3" fmla="*/ 3536775 h 3635085"/>
              <a:gd name="connsiteX4" fmla="*/ 269818 w 4138601"/>
              <a:gd name="connsiteY4" fmla="*/ 887305 h 3635085"/>
              <a:gd name="connsiteX0" fmla="*/ 453784 w 4138601"/>
              <a:gd name="connsiteY0" fmla="*/ 250562 h 3635085"/>
              <a:gd name="connsiteX1" fmla="*/ 4138601 w 4138601"/>
              <a:gd name="connsiteY1" fmla="*/ 0 h 3635085"/>
              <a:gd name="connsiteX2" fmla="*/ 2376678 w 4138601"/>
              <a:gd name="connsiteY2" fmla="*/ 3635085 h 3635085"/>
              <a:gd name="connsiteX3" fmla="*/ 0 w 4138601"/>
              <a:gd name="connsiteY3" fmla="*/ 3536775 h 3635085"/>
              <a:gd name="connsiteX4" fmla="*/ 453784 w 4138601"/>
              <a:gd name="connsiteY4" fmla="*/ 250562 h 3635085"/>
              <a:gd name="connsiteX0" fmla="*/ 1391303 w 4138601"/>
              <a:gd name="connsiteY0" fmla="*/ 75768 h 3635085"/>
              <a:gd name="connsiteX1" fmla="*/ 4138601 w 4138601"/>
              <a:gd name="connsiteY1" fmla="*/ 0 h 3635085"/>
              <a:gd name="connsiteX2" fmla="*/ 2376678 w 4138601"/>
              <a:gd name="connsiteY2" fmla="*/ 3635085 h 3635085"/>
              <a:gd name="connsiteX3" fmla="*/ 0 w 4138601"/>
              <a:gd name="connsiteY3" fmla="*/ 3536775 h 3635085"/>
              <a:gd name="connsiteX4" fmla="*/ 1391303 w 4138601"/>
              <a:gd name="connsiteY4" fmla="*/ 75768 h 3635085"/>
              <a:gd name="connsiteX0" fmla="*/ 1391303 w 4138601"/>
              <a:gd name="connsiteY0" fmla="*/ 75768 h 3536775"/>
              <a:gd name="connsiteX1" fmla="*/ 4138601 w 4138601"/>
              <a:gd name="connsiteY1" fmla="*/ 0 h 3536775"/>
              <a:gd name="connsiteX2" fmla="*/ 1273242 w 4138601"/>
              <a:gd name="connsiteY2" fmla="*/ 3407480 h 3536775"/>
              <a:gd name="connsiteX3" fmla="*/ 0 w 4138601"/>
              <a:gd name="connsiteY3" fmla="*/ 3536775 h 3536775"/>
              <a:gd name="connsiteX4" fmla="*/ 1391303 w 4138601"/>
              <a:gd name="connsiteY4" fmla="*/ 75768 h 3536775"/>
              <a:gd name="connsiteX0" fmla="*/ 1391303 w 3058684"/>
              <a:gd name="connsiteY0" fmla="*/ 103474 h 3564481"/>
              <a:gd name="connsiteX1" fmla="*/ 3058684 w 3058684"/>
              <a:gd name="connsiteY1" fmla="*/ 0 h 3564481"/>
              <a:gd name="connsiteX2" fmla="*/ 1273242 w 3058684"/>
              <a:gd name="connsiteY2" fmla="*/ 3435186 h 3564481"/>
              <a:gd name="connsiteX3" fmla="*/ 0 w 3058684"/>
              <a:gd name="connsiteY3" fmla="*/ 3564481 h 3564481"/>
              <a:gd name="connsiteX4" fmla="*/ 1391303 w 3058684"/>
              <a:gd name="connsiteY4" fmla="*/ 103474 h 3564481"/>
              <a:gd name="connsiteX0" fmla="*/ 1521436 w 3188817"/>
              <a:gd name="connsiteY0" fmla="*/ 103474 h 3464355"/>
              <a:gd name="connsiteX1" fmla="*/ 3188817 w 3188817"/>
              <a:gd name="connsiteY1" fmla="*/ 0 h 3464355"/>
              <a:gd name="connsiteX2" fmla="*/ 1403375 w 3188817"/>
              <a:gd name="connsiteY2" fmla="*/ 3435186 h 3464355"/>
              <a:gd name="connsiteX3" fmla="*/ 0 w 3188817"/>
              <a:gd name="connsiteY3" fmla="*/ 3464355 h 3464355"/>
              <a:gd name="connsiteX4" fmla="*/ 1521436 w 3188817"/>
              <a:gd name="connsiteY4" fmla="*/ 103474 h 3464355"/>
              <a:gd name="connsiteX0" fmla="*/ 1521436 w 3188817"/>
              <a:gd name="connsiteY0" fmla="*/ 103474 h 3632772"/>
              <a:gd name="connsiteX1" fmla="*/ 3188817 w 3188817"/>
              <a:gd name="connsiteY1" fmla="*/ 0 h 3632772"/>
              <a:gd name="connsiteX2" fmla="*/ 1626674 w 3188817"/>
              <a:gd name="connsiteY2" fmla="*/ 3632772 h 3632772"/>
              <a:gd name="connsiteX3" fmla="*/ 0 w 3188817"/>
              <a:gd name="connsiteY3" fmla="*/ 3464355 h 3632772"/>
              <a:gd name="connsiteX4" fmla="*/ 1521436 w 3188817"/>
              <a:gd name="connsiteY4" fmla="*/ 103474 h 3632772"/>
              <a:gd name="connsiteX0" fmla="*/ 1521436 w 3605461"/>
              <a:gd name="connsiteY0" fmla="*/ 69855 h 3599153"/>
              <a:gd name="connsiteX1" fmla="*/ 3605461 w 3605461"/>
              <a:gd name="connsiteY1" fmla="*/ 0 h 3599153"/>
              <a:gd name="connsiteX2" fmla="*/ 1626674 w 3605461"/>
              <a:gd name="connsiteY2" fmla="*/ 3599153 h 3599153"/>
              <a:gd name="connsiteX3" fmla="*/ 0 w 3605461"/>
              <a:gd name="connsiteY3" fmla="*/ 3430736 h 3599153"/>
              <a:gd name="connsiteX4" fmla="*/ 1521436 w 3605461"/>
              <a:gd name="connsiteY4" fmla="*/ 69855 h 3599153"/>
              <a:gd name="connsiteX0" fmla="*/ 1488157 w 3605461"/>
              <a:gd name="connsiteY0" fmla="*/ 0 h 3645127"/>
              <a:gd name="connsiteX1" fmla="*/ 3605461 w 3605461"/>
              <a:gd name="connsiteY1" fmla="*/ 45974 h 3645127"/>
              <a:gd name="connsiteX2" fmla="*/ 1626674 w 3605461"/>
              <a:gd name="connsiteY2" fmla="*/ 3645127 h 3645127"/>
              <a:gd name="connsiteX3" fmla="*/ 0 w 3605461"/>
              <a:gd name="connsiteY3" fmla="*/ 3476710 h 3645127"/>
              <a:gd name="connsiteX4" fmla="*/ 1488157 w 3605461"/>
              <a:gd name="connsiteY4" fmla="*/ 0 h 3645127"/>
              <a:gd name="connsiteX0" fmla="*/ 1488157 w 3494077"/>
              <a:gd name="connsiteY0" fmla="*/ 138768 h 3783895"/>
              <a:gd name="connsiteX1" fmla="*/ 3494077 w 3494077"/>
              <a:gd name="connsiteY1" fmla="*/ 0 h 3783895"/>
              <a:gd name="connsiteX2" fmla="*/ 1626674 w 3494077"/>
              <a:gd name="connsiteY2" fmla="*/ 3783895 h 3783895"/>
              <a:gd name="connsiteX3" fmla="*/ 0 w 3494077"/>
              <a:gd name="connsiteY3" fmla="*/ 3615478 h 3783895"/>
              <a:gd name="connsiteX4" fmla="*/ 1488157 w 3494077"/>
              <a:gd name="connsiteY4" fmla="*/ 138768 h 3783895"/>
              <a:gd name="connsiteX0" fmla="*/ 1124549 w 3130469"/>
              <a:gd name="connsiteY0" fmla="*/ 138768 h 3783895"/>
              <a:gd name="connsiteX1" fmla="*/ 3130469 w 3130469"/>
              <a:gd name="connsiteY1" fmla="*/ 0 h 3783895"/>
              <a:gd name="connsiteX2" fmla="*/ 1263066 w 3130469"/>
              <a:gd name="connsiteY2" fmla="*/ 3783895 h 3783895"/>
              <a:gd name="connsiteX3" fmla="*/ 0 w 3130469"/>
              <a:gd name="connsiteY3" fmla="*/ 3710249 h 3783895"/>
              <a:gd name="connsiteX4" fmla="*/ 1124549 w 3130469"/>
              <a:gd name="connsiteY4" fmla="*/ 138768 h 3783895"/>
              <a:gd name="connsiteX0" fmla="*/ 1124549 w 2637804"/>
              <a:gd name="connsiteY0" fmla="*/ 122113 h 3767240"/>
              <a:gd name="connsiteX1" fmla="*/ 2637804 w 2637804"/>
              <a:gd name="connsiteY1" fmla="*/ 0 h 3767240"/>
              <a:gd name="connsiteX2" fmla="*/ 1263066 w 2637804"/>
              <a:gd name="connsiteY2" fmla="*/ 3767240 h 3767240"/>
              <a:gd name="connsiteX3" fmla="*/ 0 w 2637804"/>
              <a:gd name="connsiteY3" fmla="*/ 3693594 h 3767240"/>
              <a:gd name="connsiteX4" fmla="*/ 1124549 w 2637804"/>
              <a:gd name="connsiteY4" fmla="*/ 122113 h 3767240"/>
              <a:gd name="connsiteX0" fmla="*/ 1305037 w 2637804"/>
              <a:gd name="connsiteY0" fmla="*/ 0 h 3855679"/>
              <a:gd name="connsiteX1" fmla="*/ 2637804 w 2637804"/>
              <a:gd name="connsiteY1" fmla="*/ 88439 h 3855679"/>
              <a:gd name="connsiteX2" fmla="*/ 1263066 w 2637804"/>
              <a:gd name="connsiteY2" fmla="*/ 3855679 h 3855679"/>
              <a:gd name="connsiteX3" fmla="*/ 0 w 2637804"/>
              <a:gd name="connsiteY3" fmla="*/ 3782033 h 3855679"/>
              <a:gd name="connsiteX4" fmla="*/ 1305037 w 2637804"/>
              <a:gd name="connsiteY4" fmla="*/ 0 h 3855679"/>
              <a:gd name="connsiteX0" fmla="*/ 1264430 w 2637804"/>
              <a:gd name="connsiteY0" fmla="*/ 0 h 3899282"/>
              <a:gd name="connsiteX1" fmla="*/ 2637804 w 2637804"/>
              <a:gd name="connsiteY1" fmla="*/ 132042 h 3899282"/>
              <a:gd name="connsiteX2" fmla="*/ 1263066 w 2637804"/>
              <a:gd name="connsiteY2" fmla="*/ 3899282 h 3899282"/>
              <a:gd name="connsiteX3" fmla="*/ 0 w 2637804"/>
              <a:gd name="connsiteY3" fmla="*/ 3825636 h 3899282"/>
              <a:gd name="connsiteX4" fmla="*/ 1264430 w 2637804"/>
              <a:gd name="connsiteY4" fmla="*/ 0 h 3899282"/>
              <a:gd name="connsiteX0" fmla="*/ 1264430 w 2637804"/>
              <a:gd name="connsiteY0" fmla="*/ 0 h 4163698"/>
              <a:gd name="connsiteX1" fmla="*/ 2637804 w 2637804"/>
              <a:gd name="connsiteY1" fmla="*/ 132042 h 4163698"/>
              <a:gd name="connsiteX2" fmla="*/ 1331152 w 2637804"/>
              <a:gd name="connsiteY2" fmla="*/ 4163698 h 4163698"/>
              <a:gd name="connsiteX3" fmla="*/ 0 w 2637804"/>
              <a:gd name="connsiteY3" fmla="*/ 3825636 h 4163698"/>
              <a:gd name="connsiteX4" fmla="*/ 1264430 w 2637804"/>
              <a:gd name="connsiteY4" fmla="*/ 0 h 4163698"/>
              <a:gd name="connsiteX0" fmla="*/ 1182770 w 2556144"/>
              <a:gd name="connsiteY0" fmla="*/ 0 h 4163698"/>
              <a:gd name="connsiteX1" fmla="*/ 2556144 w 2556144"/>
              <a:gd name="connsiteY1" fmla="*/ 132042 h 4163698"/>
              <a:gd name="connsiteX2" fmla="*/ 1249492 w 2556144"/>
              <a:gd name="connsiteY2" fmla="*/ 4163698 h 4163698"/>
              <a:gd name="connsiteX3" fmla="*/ 0 w 2556144"/>
              <a:gd name="connsiteY3" fmla="*/ 3580706 h 4163698"/>
              <a:gd name="connsiteX4" fmla="*/ 1182770 w 2556144"/>
              <a:gd name="connsiteY4" fmla="*/ 0 h 4163698"/>
              <a:gd name="connsiteX0" fmla="*/ 1182770 w 2556144"/>
              <a:gd name="connsiteY0" fmla="*/ 0 h 3715230"/>
              <a:gd name="connsiteX1" fmla="*/ 2556144 w 2556144"/>
              <a:gd name="connsiteY1" fmla="*/ 132042 h 3715230"/>
              <a:gd name="connsiteX2" fmla="*/ 1481730 w 2556144"/>
              <a:gd name="connsiteY2" fmla="*/ 3715230 h 3715230"/>
              <a:gd name="connsiteX3" fmla="*/ 0 w 2556144"/>
              <a:gd name="connsiteY3" fmla="*/ 3580706 h 3715230"/>
              <a:gd name="connsiteX4" fmla="*/ 1182770 w 2556144"/>
              <a:gd name="connsiteY4" fmla="*/ 0 h 3715230"/>
              <a:gd name="connsiteX0" fmla="*/ 1182770 w 2556144"/>
              <a:gd name="connsiteY0" fmla="*/ 0 h 3745461"/>
              <a:gd name="connsiteX1" fmla="*/ 2556144 w 2556144"/>
              <a:gd name="connsiteY1" fmla="*/ 132042 h 3745461"/>
              <a:gd name="connsiteX2" fmla="*/ 1793329 w 2556144"/>
              <a:gd name="connsiteY2" fmla="*/ 3745461 h 3745461"/>
              <a:gd name="connsiteX3" fmla="*/ 0 w 2556144"/>
              <a:gd name="connsiteY3" fmla="*/ 3580706 h 3745461"/>
              <a:gd name="connsiteX4" fmla="*/ 1182770 w 2556144"/>
              <a:gd name="connsiteY4" fmla="*/ 0 h 3745461"/>
              <a:gd name="connsiteX0" fmla="*/ 810452 w 2556144"/>
              <a:gd name="connsiteY0" fmla="*/ 0 h 3786541"/>
              <a:gd name="connsiteX1" fmla="*/ 2556144 w 2556144"/>
              <a:gd name="connsiteY1" fmla="*/ 173122 h 3786541"/>
              <a:gd name="connsiteX2" fmla="*/ 1793329 w 2556144"/>
              <a:gd name="connsiteY2" fmla="*/ 3786541 h 3786541"/>
              <a:gd name="connsiteX3" fmla="*/ 0 w 2556144"/>
              <a:gd name="connsiteY3" fmla="*/ 3621786 h 3786541"/>
              <a:gd name="connsiteX4" fmla="*/ 810452 w 2556144"/>
              <a:gd name="connsiteY4" fmla="*/ 0 h 3786541"/>
              <a:gd name="connsiteX0" fmla="*/ 810452 w 2490881"/>
              <a:gd name="connsiteY0" fmla="*/ 0 h 3786541"/>
              <a:gd name="connsiteX1" fmla="*/ 2490881 w 2490881"/>
              <a:gd name="connsiteY1" fmla="*/ 479137 h 3786541"/>
              <a:gd name="connsiteX2" fmla="*/ 1793329 w 2490881"/>
              <a:gd name="connsiteY2" fmla="*/ 3786541 h 3786541"/>
              <a:gd name="connsiteX3" fmla="*/ 0 w 2490881"/>
              <a:gd name="connsiteY3" fmla="*/ 3621786 h 3786541"/>
              <a:gd name="connsiteX4" fmla="*/ 810452 w 2490881"/>
              <a:gd name="connsiteY4" fmla="*/ 0 h 3786541"/>
              <a:gd name="connsiteX0" fmla="*/ 750890 w 2490881"/>
              <a:gd name="connsiteY0" fmla="*/ 0 h 3470057"/>
              <a:gd name="connsiteX1" fmla="*/ 2490881 w 2490881"/>
              <a:gd name="connsiteY1" fmla="*/ 162653 h 3470057"/>
              <a:gd name="connsiteX2" fmla="*/ 1793329 w 2490881"/>
              <a:gd name="connsiteY2" fmla="*/ 3470057 h 3470057"/>
              <a:gd name="connsiteX3" fmla="*/ 0 w 2490881"/>
              <a:gd name="connsiteY3" fmla="*/ 3305302 h 3470057"/>
              <a:gd name="connsiteX4" fmla="*/ 750890 w 2490881"/>
              <a:gd name="connsiteY4" fmla="*/ 0 h 3470057"/>
              <a:gd name="connsiteX0" fmla="*/ 761393 w 2490881"/>
              <a:gd name="connsiteY0" fmla="*/ 0 h 3473996"/>
              <a:gd name="connsiteX1" fmla="*/ 2490881 w 2490881"/>
              <a:gd name="connsiteY1" fmla="*/ 166592 h 3473996"/>
              <a:gd name="connsiteX2" fmla="*/ 1793329 w 2490881"/>
              <a:gd name="connsiteY2" fmla="*/ 3473996 h 3473996"/>
              <a:gd name="connsiteX3" fmla="*/ 0 w 2490881"/>
              <a:gd name="connsiteY3" fmla="*/ 3309241 h 3473996"/>
              <a:gd name="connsiteX4" fmla="*/ 761393 w 2490881"/>
              <a:gd name="connsiteY4" fmla="*/ 0 h 3473996"/>
              <a:gd name="connsiteX0" fmla="*/ 756589 w 2486077"/>
              <a:gd name="connsiteY0" fmla="*/ 0 h 3473996"/>
              <a:gd name="connsiteX1" fmla="*/ 2486077 w 2486077"/>
              <a:gd name="connsiteY1" fmla="*/ 166592 h 3473996"/>
              <a:gd name="connsiteX2" fmla="*/ 1788525 w 2486077"/>
              <a:gd name="connsiteY2" fmla="*/ 3473996 h 3473996"/>
              <a:gd name="connsiteX3" fmla="*/ 0 w 2486077"/>
              <a:gd name="connsiteY3" fmla="*/ 3294834 h 3473996"/>
              <a:gd name="connsiteX4" fmla="*/ 756589 w 2486077"/>
              <a:gd name="connsiteY4" fmla="*/ 0 h 3473996"/>
              <a:gd name="connsiteX0" fmla="*/ 740384 w 2469872"/>
              <a:gd name="connsiteY0" fmla="*/ 0 h 3473996"/>
              <a:gd name="connsiteX1" fmla="*/ 2469872 w 2469872"/>
              <a:gd name="connsiteY1" fmla="*/ 166592 h 3473996"/>
              <a:gd name="connsiteX2" fmla="*/ 1772320 w 2469872"/>
              <a:gd name="connsiteY2" fmla="*/ 3473996 h 3473996"/>
              <a:gd name="connsiteX3" fmla="*/ 0 w 2469872"/>
              <a:gd name="connsiteY3" fmla="*/ 3301364 h 3473996"/>
              <a:gd name="connsiteX4" fmla="*/ 740384 w 2469872"/>
              <a:gd name="connsiteY4" fmla="*/ 0 h 3473996"/>
              <a:gd name="connsiteX0" fmla="*/ 740384 w 3180498"/>
              <a:gd name="connsiteY0" fmla="*/ 0 h 3473996"/>
              <a:gd name="connsiteX1" fmla="*/ 3180498 w 3180498"/>
              <a:gd name="connsiteY1" fmla="*/ 240494 h 3473996"/>
              <a:gd name="connsiteX2" fmla="*/ 1772320 w 3180498"/>
              <a:gd name="connsiteY2" fmla="*/ 3473996 h 3473996"/>
              <a:gd name="connsiteX3" fmla="*/ 0 w 3180498"/>
              <a:gd name="connsiteY3" fmla="*/ 3301364 h 3473996"/>
              <a:gd name="connsiteX4" fmla="*/ 740384 w 3180498"/>
              <a:gd name="connsiteY4" fmla="*/ 0 h 3473996"/>
              <a:gd name="connsiteX0" fmla="*/ 736813 w 3180498"/>
              <a:gd name="connsiteY0" fmla="*/ 0 h 3472657"/>
              <a:gd name="connsiteX1" fmla="*/ 3180498 w 3180498"/>
              <a:gd name="connsiteY1" fmla="*/ 239155 h 3472657"/>
              <a:gd name="connsiteX2" fmla="*/ 1772320 w 3180498"/>
              <a:gd name="connsiteY2" fmla="*/ 3472657 h 3472657"/>
              <a:gd name="connsiteX3" fmla="*/ 0 w 3180498"/>
              <a:gd name="connsiteY3" fmla="*/ 3300025 h 3472657"/>
              <a:gd name="connsiteX4" fmla="*/ 736813 w 3180498"/>
              <a:gd name="connsiteY4" fmla="*/ 0 h 3472657"/>
              <a:gd name="connsiteX0" fmla="*/ 736813 w 3187641"/>
              <a:gd name="connsiteY0" fmla="*/ 0 h 3472657"/>
              <a:gd name="connsiteX1" fmla="*/ 3187641 w 3187641"/>
              <a:gd name="connsiteY1" fmla="*/ 236478 h 3472657"/>
              <a:gd name="connsiteX2" fmla="*/ 1772320 w 3187641"/>
              <a:gd name="connsiteY2" fmla="*/ 3472657 h 3472657"/>
              <a:gd name="connsiteX3" fmla="*/ 0 w 3187641"/>
              <a:gd name="connsiteY3" fmla="*/ 3300025 h 3472657"/>
              <a:gd name="connsiteX4" fmla="*/ 736813 w 3187641"/>
              <a:gd name="connsiteY4" fmla="*/ 0 h 34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7641" h="3472657">
                <a:moveTo>
                  <a:pt x="736813" y="0"/>
                </a:moveTo>
                <a:lnTo>
                  <a:pt x="3187641" y="236478"/>
                </a:lnTo>
                <a:lnTo>
                  <a:pt x="1772320" y="3472657"/>
                </a:lnTo>
                <a:lnTo>
                  <a:pt x="0" y="3300025"/>
                </a:lnTo>
                <a:lnTo>
                  <a:pt x="736813" y="0"/>
                </a:lnTo>
                <a:close/>
              </a:path>
            </a:pathLst>
          </a:custGeom>
          <a:gradFill flip="none" rotWithShape="1">
            <a:gsLst>
              <a:gs pos="98000">
                <a:srgbClr val="053264"/>
              </a:gs>
              <a:gs pos="51000">
                <a:srgbClr val="027FB5"/>
              </a:gs>
              <a:gs pos="0">
                <a:srgbClr val="00B9F2"/>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Parallelogram 10"/>
          <p:cNvSpPr/>
          <p:nvPr/>
        </p:nvSpPr>
        <p:spPr bwMode="auto">
          <a:xfrm rot="5400000" flipV="1">
            <a:off x="5295901"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59008" y="2489995"/>
            <a:ext cx="6073985" cy="1878011"/>
          </a:xfrm>
          <a:prstGeom prst="rect">
            <a:avLst/>
          </a:prstGeom>
        </p:spPr>
      </p:pic>
      <p:sp>
        <p:nvSpPr>
          <p:cNvPr id="12" name="Parallelogram 10"/>
          <p:cNvSpPr/>
          <p:nvPr userDrawn="1"/>
        </p:nvSpPr>
        <p:spPr bwMode="auto">
          <a:xfrm rot="5400000" flipH="1">
            <a:off x="5320618" y="-642728"/>
            <a:ext cx="1555939" cy="12227867"/>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42953 w 2134546"/>
              <a:gd name="connsiteY3" fmla="*/ 12227867 h 12227867"/>
              <a:gd name="connsiteX4" fmla="*/ 0 w 2134546"/>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34590 w 2134546"/>
              <a:gd name="connsiteY3" fmla="*/ 12227867 h 12227867"/>
              <a:gd name="connsiteX4" fmla="*/ 0 w 2134546"/>
              <a:gd name="connsiteY4" fmla="*/ 17934 h 1222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546" h="12227867">
                <a:moveTo>
                  <a:pt x="0" y="17934"/>
                </a:moveTo>
                <a:lnTo>
                  <a:pt x="1445837" y="0"/>
                </a:lnTo>
                <a:lnTo>
                  <a:pt x="2134546" y="12222126"/>
                </a:lnTo>
                <a:lnTo>
                  <a:pt x="234590" y="12227867"/>
                </a:lnTo>
                <a:lnTo>
                  <a:pt x="0" y="17934"/>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 name="Parallelogram 10"/>
          <p:cNvSpPr/>
          <p:nvPr userDrawn="1"/>
        </p:nvSpPr>
        <p:spPr bwMode="auto">
          <a:xfrm rot="5400000" flipH="1">
            <a:off x="4922486" y="-4888259"/>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Parallelogram 10"/>
          <p:cNvSpPr/>
          <p:nvPr userDrawn="1"/>
        </p:nvSpPr>
        <p:spPr bwMode="auto">
          <a:xfrm rot="5400000" flipH="1">
            <a:off x="5083850"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Parallelogram 10"/>
          <p:cNvSpPr/>
          <p:nvPr userDrawn="1"/>
        </p:nvSpPr>
        <p:spPr bwMode="auto">
          <a:xfrm rot="16200000">
            <a:off x="4904554" y="-454481"/>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userDrawn="1"/>
        </p:nvSpPr>
        <p:spPr bwMode="auto">
          <a:xfrm rot="5400000" flipV="1">
            <a:off x="5083849" y="-268081"/>
            <a:ext cx="2024302" cy="12227861"/>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2538627621"/>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lvl1pPr>
              <a:buClr>
                <a:srgbClr val="1EF1B9"/>
              </a:buClr>
              <a:defRPr/>
            </a:lvl1pPr>
            <a:lvl2pPr>
              <a:buClr>
                <a:srgbClr val="1EF1B9"/>
              </a:buClr>
              <a:defRPr/>
            </a:lvl2pPr>
            <a:lvl3pPr>
              <a:buClr>
                <a:srgbClr val="1EF1B9"/>
              </a:buClr>
              <a:defRPr/>
            </a:lvl3p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1EF1B9"/>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4/12/2024</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641018373"/>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4/12/2024</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26784478"/>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4/12/2024</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884176567"/>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BE2788A-6B34-1747-A335-75C02A477CA6}"/>
              </a:ext>
            </a:extLst>
          </p:cNvPr>
          <p:cNvGrpSpPr/>
          <p:nvPr userDrawn="1"/>
        </p:nvGrpSpPr>
        <p:grpSpPr>
          <a:xfrm>
            <a:off x="0" y="-513"/>
            <a:ext cx="12192001" cy="6858513"/>
            <a:chOff x="0" y="-513"/>
            <a:chExt cx="12192001" cy="6858513"/>
          </a:xfrm>
        </p:grpSpPr>
        <p:sp>
          <p:nvSpPr>
            <p:cNvPr id="11" name="gradient background1">
              <a:extLst>
                <a:ext uri="{FF2B5EF4-FFF2-40B4-BE49-F238E27FC236}">
                  <a16:creationId xmlns:a16="http://schemas.microsoft.com/office/drawing/2014/main" id="{45C8E96A-E6FB-2640-8C1F-55438B7FA574}"/>
                </a:ext>
              </a:extLst>
            </p:cNvPr>
            <p:cNvSpPr/>
            <p:nvPr/>
          </p:nvSpPr>
          <p:spPr bwMode="auto">
            <a:xfrm>
              <a:off x="0" y="0"/>
              <a:ext cx="12191999" cy="6858000"/>
            </a:xfrm>
            <a:prstGeom prst="rect">
              <a:avLst/>
            </a:prstGeom>
            <a:gradFill flip="none" rotWithShape="1">
              <a:gsLst>
                <a:gs pos="12000">
                  <a:srgbClr val="542147"/>
                </a:gs>
                <a:gs pos="53000">
                  <a:srgbClr val="6A215C">
                    <a:lumMod val="100000"/>
                  </a:srgbClr>
                </a:gs>
                <a:gs pos="84000">
                  <a:srgbClr val="9A1F51"/>
                </a:gs>
                <a:gs pos="100000">
                  <a:srgbClr val="C91C45"/>
                </a:gs>
              </a:gsLst>
              <a:lin ang="189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shading (lower right)">
              <a:extLst>
                <a:ext uri="{FF2B5EF4-FFF2-40B4-BE49-F238E27FC236}">
                  <a16:creationId xmlns:a16="http://schemas.microsoft.com/office/drawing/2014/main" id="{9FE4A4DC-2677-A048-8B44-2D1FCEFE2F28}"/>
                </a:ext>
              </a:extLst>
            </p:cNvPr>
            <p:cNvSpPr/>
            <p:nvPr/>
          </p:nvSpPr>
          <p:spPr bwMode="auto">
            <a:xfrm>
              <a:off x="0" y="-513"/>
              <a:ext cx="12188952" cy="6858000"/>
            </a:xfrm>
            <a:prstGeom prst="rect">
              <a:avLst/>
            </a:prstGeom>
            <a:gradFill flip="none" rotWithShape="1">
              <a:gsLst>
                <a:gs pos="45000">
                  <a:srgbClr val="542147">
                    <a:alpha val="0"/>
                  </a:srgbClr>
                </a:gs>
                <a:gs pos="74000">
                  <a:schemeClr val="accent5">
                    <a:lumMod val="50000"/>
                    <a:alpha val="0"/>
                  </a:schemeClr>
                </a:gs>
                <a:gs pos="20000">
                  <a:srgbClr val="542147">
                    <a:alpha val="51000"/>
                  </a:srgbClr>
                </a:gs>
                <a:gs pos="0">
                  <a:srgbClr val="542147"/>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shading ">
              <a:extLst>
                <a:ext uri="{FF2B5EF4-FFF2-40B4-BE49-F238E27FC236}">
                  <a16:creationId xmlns:a16="http://schemas.microsoft.com/office/drawing/2014/main" id="{B96414EA-3158-8740-BBF3-569E3F7B055C}"/>
                </a:ext>
              </a:extLst>
            </p:cNvPr>
            <p:cNvSpPr/>
            <p:nvPr/>
          </p:nvSpPr>
          <p:spPr bwMode="auto">
            <a:xfrm flipH="1">
              <a:off x="0" y="0"/>
              <a:ext cx="12192001" cy="6858000"/>
            </a:xfrm>
            <a:prstGeom prst="rect">
              <a:avLst/>
            </a:prstGeom>
            <a:gradFill flip="none" rotWithShape="1">
              <a:gsLst>
                <a:gs pos="34000">
                  <a:srgbClr val="0D134A">
                    <a:alpha val="9000"/>
                  </a:srgbClr>
                </a:gs>
                <a:gs pos="74000">
                  <a:srgbClr val="0D134A">
                    <a:alpha val="0"/>
                  </a:srgbClr>
                </a:gs>
                <a:gs pos="13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4/12/2024</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22517253"/>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10ED09C-BAD6-A04E-A7D1-B66DDFC1F19D}"/>
              </a:ext>
            </a:extLst>
          </p:cNvPr>
          <p:cNvGrpSpPr/>
          <p:nvPr userDrawn="1"/>
        </p:nvGrpSpPr>
        <p:grpSpPr>
          <a:xfrm>
            <a:off x="0" y="-16011"/>
            <a:ext cx="12199427" cy="6904469"/>
            <a:chOff x="0" y="-16011"/>
            <a:chExt cx="12199427" cy="6904469"/>
          </a:xfrm>
        </p:grpSpPr>
        <p:sp>
          <p:nvSpPr>
            <p:cNvPr id="16" name="gradient background1">
              <a:extLst>
                <a:ext uri="{FF2B5EF4-FFF2-40B4-BE49-F238E27FC236}">
                  <a16:creationId xmlns:a16="http://schemas.microsoft.com/office/drawing/2014/main" id="{D2D88924-C2F4-474A-A259-3223E8B921BD}"/>
                </a:ext>
              </a:extLst>
            </p:cNvPr>
            <p:cNvSpPr/>
            <p:nvPr/>
          </p:nvSpPr>
          <p:spPr bwMode="auto">
            <a:xfrm>
              <a:off x="0" y="-16011"/>
              <a:ext cx="12191999" cy="6904469"/>
            </a:xfrm>
            <a:prstGeom prst="rect">
              <a:avLst/>
            </a:prstGeom>
            <a:gradFill flip="none" rotWithShape="1">
              <a:gsLst>
                <a:gs pos="25000">
                  <a:srgbClr val="CC1C44"/>
                </a:gs>
                <a:gs pos="82000">
                  <a:srgbClr val="6A215C"/>
                </a:gs>
                <a:gs pos="100000">
                  <a:srgbClr val="581A4D"/>
                </a:gs>
              </a:gsLst>
              <a:lin ang="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7" name="shading (lower right)">
              <a:extLst>
                <a:ext uri="{FF2B5EF4-FFF2-40B4-BE49-F238E27FC236}">
                  <a16:creationId xmlns:a16="http://schemas.microsoft.com/office/drawing/2014/main" id="{DF106C3E-867B-5A47-8807-74349D54BEB8}"/>
                </a:ext>
              </a:extLst>
            </p:cNvPr>
            <p:cNvSpPr/>
            <p:nvPr/>
          </p:nvSpPr>
          <p:spPr bwMode="auto">
            <a:xfrm>
              <a:off x="0" y="-513"/>
              <a:ext cx="12199427" cy="6888971"/>
            </a:xfrm>
            <a:prstGeom prst="rect">
              <a:avLst/>
            </a:prstGeom>
            <a:gradFill flip="none" rotWithShape="1">
              <a:gsLst>
                <a:gs pos="45000">
                  <a:srgbClr val="0D134A">
                    <a:alpha val="9000"/>
                  </a:srgbClr>
                </a:gs>
                <a:gs pos="74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nvGrpSpPr>
          <p:cNvPr id="18" name="Group 17">
            <a:extLst>
              <a:ext uri="{FF2B5EF4-FFF2-40B4-BE49-F238E27FC236}">
                <a16:creationId xmlns:a16="http://schemas.microsoft.com/office/drawing/2014/main" id="{87A48DDB-04D5-2649-BBC8-6BFE100E8B3F}"/>
              </a:ext>
            </a:extLst>
          </p:cNvPr>
          <p:cNvGrpSpPr/>
          <p:nvPr userDrawn="1"/>
        </p:nvGrpSpPr>
        <p:grpSpPr>
          <a:xfrm>
            <a:off x="3312014" y="-1165924"/>
            <a:ext cx="8174349" cy="10925924"/>
            <a:chOff x="3312014" y="-1165924"/>
            <a:chExt cx="8174349" cy="10925924"/>
          </a:xfrm>
        </p:grpSpPr>
        <p:pic>
          <p:nvPicPr>
            <p:cNvPr id="20" name="dots" descr="Background pattern&#10;&#10;Description automatically generated">
              <a:extLst>
                <a:ext uri="{FF2B5EF4-FFF2-40B4-BE49-F238E27FC236}">
                  <a16:creationId xmlns:a16="http://schemas.microsoft.com/office/drawing/2014/main" id="{CFE16B28-F114-5449-92A4-22748885F61F}"/>
                </a:ext>
              </a:extLst>
            </p:cNvPr>
            <p:cNvPicPr>
              <a:picLocks noChangeAspect="1"/>
            </p:cNvPicPr>
            <p:nvPr/>
          </p:nvPicPr>
          <p:blipFill>
            <a:blip r:embed="rId2" cstate="screen">
              <a:alphaModFix amt="85000"/>
              <a:extLst>
                <a:ext uri="{28A0092B-C50C-407E-A947-70E740481C1C}">
                  <a14:useLocalDpi xmlns:a14="http://schemas.microsoft.com/office/drawing/2010/main"/>
                </a:ext>
              </a:extLst>
            </a:blip>
            <a:stretch>
              <a:fillRect/>
            </a:stretch>
          </p:blipFill>
          <p:spPr>
            <a:xfrm>
              <a:off x="6539001" y="-1165924"/>
              <a:ext cx="4947362" cy="7434200"/>
            </a:xfrm>
            <a:prstGeom prst="rect">
              <a:avLst/>
            </a:prstGeom>
          </p:spPr>
        </p:pic>
        <p:pic>
          <p:nvPicPr>
            <p:cNvPr id="21" name="Picture 20" descr="A picture containing electronics, circuit&#10;&#10;Description automatically generated">
              <a:extLst>
                <a:ext uri="{FF2B5EF4-FFF2-40B4-BE49-F238E27FC236}">
                  <a16:creationId xmlns:a16="http://schemas.microsoft.com/office/drawing/2014/main" id="{DCFB1984-92CC-024F-9FC0-B70141453FDD}"/>
                </a:ext>
              </a:extLst>
            </p:cNvPr>
            <p:cNvPicPr>
              <a:picLocks noChangeAspect="1"/>
            </p:cNvPicPr>
            <p:nvPr/>
          </p:nvPicPr>
          <p:blipFill>
            <a:blip r:embed="rId3" cstate="screen">
              <a:alphaModFix amt="50000"/>
              <a:extLst>
                <a:ext uri="{28A0092B-C50C-407E-A947-70E740481C1C}">
                  <a14:useLocalDpi xmlns:a14="http://schemas.microsoft.com/office/drawing/2010/main"/>
                </a:ext>
              </a:extLst>
            </a:blip>
            <a:stretch>
              <a:fillRect/>
            </a:stretch>
          </p:blipFill>
          <p:spPr>
            <a:xfrm>
              <a:off x="3312014" y="1921573"/>
              <a:ext cx="7080758" cy="7838427"/>
            </a:xfrm>
            <a:prstGeom prst="rect">
              <a:avLst/>
            </a:prstGeom>
          </p:spPr>
        </p:pic>
        <p:pic>
          <p:nvPicPr>
            <p:cNvPr id="22" name="Picture 21" descr="A picture containing vector graphics&#10;&#10;Description automatically generated">
              <a:extLst>
                <a:ext uri="{FF2B5EF4-FFF2-40B4-BE49-F238E27FC236}">
                  <a16:creationId xmlns:a16="http://schemas.microsoft.com/office/drawing/2014/main" id="{33A33712-CADC-194D-8C42-D8ED815339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61632" y="895350"/>
              <a:ext cx="4102100" cy="5067300"/>
            </a:xfrm>
            <a:prstGeom prst="rect">
              <a:avLst/>
            </a:prstGeom>
          </p:spPr>
        </p:pic>
      </p:gr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rgbClr val="71EB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1" y="1994008"/>
            <a:ext cx="5035403" cy="1477328"/>
          </a:xfrm>
        </p:spPr>
        <p:txBody>
          <a:bodyPr wrap="square" anchor="b">
            <a:spAutoFit/>
          </a:bodyPr>
          <a:lstStyle>
            <a:lvl1pPr algn="l" defTabSz="457200" rtl="0" eaLnBrk="1" latinLnBrk="0" hangingPunct="1">
              <a:lnSpc>
                <a:spcPct val="100000"/>
              </a:lnSpc>
              <a:spcBef>
                <a:spcPct val="0"/>
              </a:spcBef>
              <a:buNone/>
              <a:defRPr kumimoji="0" lang="en-US" sz="4800" b="0"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4/12/2024</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852296571"/>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image" Target="../media/image1.pn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heme" Target="../theme/theme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ACAEF54-282C-B549-AF1D-1C67AD18D4D2}"/>
              </a:ext>
            </a:extLst>
          </p:cNvPr>
          <p:cNvGrpSpPr/>
          <p:nvPr userDrawn="1"/>
        </p:nvGrpSpPr>
        <p:grpSpPr>
          <a:xfrm>
            <a:off x="0" y="-513"/>
            <a:ext cx="12192001" cy="6858513"/>
            <a:chOff x="0" y="-513"/>
            <a:chExt cx="12192001" cy="6858513"/>
          </a:xfrm>
        </p:grpSpPr>
        <p:sp>
          <p:nvSpPr>
            <p:cNvPr id="11" name="gradient background1">
              <a:extLst>
                <a:ext uri="{FF2B5EF4-FFF2-40B4-BE49-F238E27FC236}">
                  <a16:creationId xmlns:a16="http://schemas.microsoft.com/office/drawing/2014/main" id="{BEF6805A-599F-5145-92D4-270EA334AB35}"/>
                </a:ext>
              </a:extLst>
            </p:cNvPr>
            <p:cNvSpPr/>
            <p:nvPr/>
          </p:nvSpPr>
          <p:spPr bwMode="auto">
            <a:xfrm>
              <a:off x="0" y="0"/>
              <a:ext cx="12191999" cy="6858000"/>
            </a:xfrm>
            <a:prstGeom prst="rect">
              <a:avLst/>
            </a:prstGeom>
            <a:gradFill flip="none" rotWithShape="1">
              <a:gsLst>
                <a:gs pos="12000">
                  <a:srgbClr val="542147"/>
                </a:gs>
                <a:gs pos="53000">
                  <a:srgbClr val="6A215C">
                    <a:lumMod val="100000"/>
                  </a:srgbClr>
                </a:gs>
                <a:gs pos="84000">
                  <a:srgbClr val="9A1F51"/>
                </a:gs>
                <a:gs pos="100000">
                  <a:srgbClr val="C91C45"/>
                </a:gs>
              </a:gsLst>
              <a:lin ang="189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shading (lower right)">
              <a:extLst>
                <a:ext uri="{FF2B5EF4-FFF2-40B4-BE49-F238E27FC236}">
                  <a16:creationId xmlns:a16="http://schemas.microsoft.com/office/drawing/2014/main" id="{E7B6764D-8E19-3E48-A7E5-E83D3557A80D}"/>
                </a:ext>
              </a:extLst>
            </p:cNvPr>
            <p:cNvSpPr/>
            <p:nvPr/>
          </p:nvSpPr>
          <p:spPr bwMode="auto">
            <a:xfrm>
              <a:off x="0" y="-513"/>
              <a:ext cx="12188952" cy="6858000"/>
            </a:xfrm>
            <a:prstGeom prst="rect">
              <a:avLst/>
            </a:prstGeom>
            <a:gradFill flip="none" rotWithShape="1">
              <a:gsLst>
                <a:gs pos="45000">
                  <a:srgbClr val="542147">
                    <a:alpha val="0"/>
                  </a:srgbClr>
                </a:gs>
                <a:gs pos="74000">
                  <a:schemeClr val="accent5">
                    <a:lumMod val="50000"/>
                    <a:alpha val="0"/>
                  </a:schemeClr>
                </a:gs>
                <a:gs pos="20000">
                  <a:srgbClr val="542147">
                    <a:alpha val="51000"/>
                  </a:srgbClr>
                </a:gs>
                <a:gs pos="0">
                  <a:srgbClr val="542147"/>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shading ">
              <a:extLst>
                <a:ext uri="{FF2B5EF4-FFF2-40B4-BE49-F238E27FC236}">
                  <a16:creationId xmlns:a16="http://schemas.microsoft.com/office/drawing/2014/main" id="{B3F719FD-902F-5E44-AAF2-DC97469BABE4}"/>
                </a:ext>
              </a:extLst>
            </p:cNvPr>
            <p:cNvSpPr/>
            <p:nvPr/>
          </p:nvSpPr>
          <p:spPr bwMode="auto">
            <a:xfrm flipH="1">
              <a:off x="0" y="0"/>
              <a:ext cx="12192001" cy="6858000"/>
            </a:xfrm>
            <a:prstGeom prst="rect">
              <a:avLst/>
            </a:prstGeom>
            <a:gradFill flip="none" rotWithShape="1">
              <a:gsLst>
                <a:gs pos="34000">
                  <a:srgbClr val="0D134A">
                    <a:alpha val="9000"/>
                  </a:srgbClr>
                </a:gs>
                <a:gs pos="74000">
                  <a:srgbClr val="0D134A">
                    <a:alpha val="0"/>
                  </a:srgbClr>
                </a:gs>
                <a:gs pos="13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pic>
        <p:nvPicPr>
          <p:cNvPr id="9" name="Picture 8" descr="A picture containing electronics, circuit&#10;&#10;Description automatically generated">
            <a:extLst>
              <a:ext uri="{FF2B5EF4-FFF2-40B4-BE49-F238E27FC236}">
                <a16:creationId xmlns:a16="http://schemas.microsoft.com/office/drawing/2014/main" id="{BCC3B507-3F8E-7849-A305-7FFCAB88D022}"/>
              </a:ext>
            </a:extLst>
          </p:cNvPr>
          <p:cNvPicPr>
            <a:picLocks noChangeAspect="1"/>
          </p:cNvPicPr>
          <p:nvPr/>
        </p:nvPicPr>
        <p:blipFill rotWithShape="1">
          <a:blip r:embed="rId16" cstate="screen">
            <a:alphaModFix amt="30000"/>
            <a:extLst>
              <a:ext uri="{28A0092B-C50C-407E-A947-70E740481C1C}">
                <a14:useLocalDpi xmlns:a14="http://schemas.microsoft.com/office/drawing/2010/main"/>
              </a:ext>
            </a:extLst>
          </a:blip>
          <a:srcRect l="-44990" t="-24216"/>
          <a:stretch/>
        </p:blipFill>
        <p:spPr>
          <a:xfrm>
            <a:off x="8197469" y="1"/>
            <a:ext cx="3994531" cy="6858000"/>
          </a:xfrm>
          <a:prstGeom prst="rect">
            <a:avLst/>
          </a:prstGeom>
        </p:spPr>
      </p:pic>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4/12/2024</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74791124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ransitio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0"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ACAEF54-282C-B549-AF1D-1C67AD18D4D2}"/>
              </a:ext>
            </a:extLst>
          </p:cNvPr>
          <p:cNvGrpSpPr/>
          <p:nvPr userDrawn="1"/>
        </p:nvGrpSpPr>
        <p:grpSpPr>
          <a:xfrm>
            <a:off x="0" y="-513"/>
            <a:ext cx="12192001" cy="6858513"/>
            <a:chOff x="0" y="-513"/>
            <a:chExt cx="12192001" cy="6858513"/>
          </a:xfrm>
        </p:grpSpPr>
        <p:sp>
          <p:nvSpPr>
            <p:cNvPr id="11" name="gradient background1">
              <a:extLst>
                <a:ext uri="{FF2B5EF4-FFF2-40B4-BE49-F238E27FC236}">
                  <a16:creationId xmlns:a16="http://schemas.microsoft.com/office/drawing/2014/main" id="{BEF6805A-599F-5145-92D4-270EA334AB35}"/>
                </a:ext>
              </a:extLst>
            </p:cNvPr>
            <p:cNvSpPr/>
            <p:nvPr/>
          </p:nvSpPr>
          <p:spPr bwMode="auto">
            <a:xfrm>
              <a:off x="0" y="0"/>
              <a:ext cx="12191999" cy="6858000"/>
            </a:xfrm>
            <a:prstGeom prst="rect">
              <a:avLst/>
            </a:prstGeom>
            <a:gradFill flip="none" rotWithShape="1">
              <a:gsLst>
                <a:gs pos="12000">
                  <a:srgbClr val="542147"/>
                </a:gs>
                <a:gs pos="53000">
                  <a:srgbClr val="6A215C">
                    <a:lumMod val="100000"/>
                  </a:srgbClr>
                </a:gs>
                <a:gs pos="84000">
                  <a:srgbClr val="9A1F51"/>
                </a:gs>
                <a:gs pos="100000">
                  <a:srgbClr val="C91C45"/>
                </a:gs>
              </a:gsLst>
              <a:lin ang="189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shading (lower right)">
              <a:extLst>
                <a:ext uri="{FF2B5EF4-FFF2-40B4-BE49-F238E27FC236}">
                  <a16:creationId xmlns:a16="http://schemas.microsoft.com/office/drawing/2014/main" id="{E7B6764D-8E19-3E48-A7E5-E83D3557A80D}"/>
                </a:ext>
              </a:extLst>
            </p:cNvPr>
            <p:cNvSpPr/>
            <p:nvPr/>
          </p:nvSpPr>
          <p:spPr bwMode="auto">
            <a:xfrm>
              <a:off x="0" y="-513"/>
              <a:ext cx="12188952" cy="6858000"/>
            </a:xfrm>
            <a:prstGeom prst="rect">
              <a:avLst/>
            </a:prstGeom>
            <a:gradFill flip="none" rotWithShape="1">
              <a:gsLst>
                <a:gs pos="45000">
                  <a:srgbClr val="542147">
                    <a:alpha val="0"/>
                  </a:srgbClr>
                </a:gs>
                <a:gs pos="74000">
                  <a:schemeClr val="accent5">
                    <a:lumMod val="50000"/>
                    <a:alpha val="0"/>
                  </a:schemeClr>
                </a:gs>
                <a:gs pos="20000">
                  <a:srgbClr val="542147">
                    <a:alpha val="51000"/>
                  </a:srgbClr>
                </a:gs>
                <a:gs pos="0">
                  <a:srgbClr val="542147"/>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shading ">
              <a:extLst>
                <a:ext uri="{FF2B5EF4-FFF2-40B4-BE49-F238E27FC236}">
                  <a16:creationId xmlns:a16="http://schemas.microsoft.com/office/drawing/2014/main" id="{B3F719FD-902F-5E44-AAF2-DC97469BABE4}"/>
                </a:ext>
              </a:extLst>
            </p:cNvPr>
            <p:cNvSpPr/>
            <p:nvPr/>
          </p:nvSpPr>
          <p:spPr bwMode="auto">
            <a:xfrm flipH="1">
              <a:off x="0" y="0"/>
              <a:ext cx="12192001" cy="6858000"/>
            </a:xfrm>
            <a:prstGeom prst="rect">
              <a:avLst/>
            </a:prstGeom>
            <a:gradFill flip="none" rotWithShape="1">
              <a:gsLst>
                <a:gs pos="34000">
                  <a:srgbClr val="0D134A">
                    <a:alpha val="9000"/>
                  </a:srgbClr>
                </a:gs>
                <a:gs pos="74000">
                  <a:srgbClr val="0D134A">
                    <a:alpha val="0"/>
                  </a:srgbClr>
                </a:gs>
                <a:gs pos="13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pic>
        <p:nvPicPr>
          <p:cNvPr id="9" name="Picture 8" descr="A picture containing electronics, circuit&#10;&#10;Description automatically generated">
            <a:extLst>
              <a:ext uri="{FF2B5EF4-FFF2-40B4-BE49-F238E27FC236}">
                <a16:creationId xmlns:a16="http://schemas.microsoft.com/office/drawing/2014/main" id="{BCC3B507-3F8E-7849-A305-7FFCAB88D022}"/>
              </a:ext>
            </a:extLst>
          </p:cNvPr>
          <p:cNvPicPr>
            <a:picLocks noChangeAspect="1"/>
          </p:cNvPicPr>
          <p:nvPr/>
        </p:nvPicPr>
        <p:blipFill rotWithShape="1">
          <a:blip r:embed="rId16" cstate="screen">
            <a:alphaModFix amt="30000"/>
            <a:extLst>
              <a:ext uri="{28A0092B-C50C-407E-A947-70E740481C1C}">
                <a14:useLocalDpi xmlns:a14="http://schemas.microsoft.com/office/drawing/2010/main"/>
              </a:ext>
            </a:extLst>
          </a:blip>
          <a:srcRect l="-44990" t="-24216"/>
          <a:stretch/>
        </p:blipFill>
        <p:spPr>
          <a:xfrm>
            <a:off x="8197469" y="1"/>
            <a:ext cx="3994531" cy="6858000"/>
          </a:xfrm>
          <a:prstGeom prst="rect">
            <a:avLst/>
          </a:prstGeom>
        </p:spPr>
      </p:pic>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4/12/2024</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42950322"/>
      </p:ext>
    </p:extLst>
  </p:cSld>
  <p:clrMap bg1="dk1" tx1="lt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Lst>
  <p:transitio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AvenirNext LT Pro Medium" panose="020B0603020202020204" pitchFamily="34" charset="0"/>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0"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4/12/2024</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4119682851"/>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Lst>
  <p:transitio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elibrary.imf.org/display/book/9781451943061/ch004.xml" TargetMode="External"/><Relationship Id="rId2" Type="http://schemas.openxmlformats.org/officeDocument/2006/relationships/hyperlink" Target="https://www.sciencedirect.com/science/article/abs/pii/S0301421513012731" TargetMode="Externa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hyperlink" Target="https://iopscience.iop.org/article/10.1088/1755-1315/949/1/012025/pdf"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dkUpDiag">
          <a:fgClr>
            <a:schemeClr val="accent1"/>
          </a:fgClr>
          <a:bgClr>
            <a:schemeClr val="bg1"/>
          </a:bgClr>
        </a:pattFill>
        <a:effectLst/>
      </p:bgPr>
    </p:bg>
    <p:spTree>
      <p:nvGrpSpPr>
        <p:cNvPr id="1" name=""/>
        <p:cNvGrpSpPr/>
        <p:nvPr/>
      </p:nvGrpSpPr>
      <p:grpSpPr>
        <a:xfrm>
          <a:off x="0" y="0"/>
          <a:ext cx="0" cy="0"/>
          <a:chOff x="0" y="0"/>
          <a:chExt cx="0" cy="0"/>
        </a:xfrm>
      </p:grpSpPr>
      <p:grpSp>
        <p:nvGrpSpPr>
          <p:cNvPr id="6" name="Google Shape;62;p13">
            <a:extLst>
              <a:ext uri="{FF2B5EF4-FFF2-40B4-BE49-F238E27FC236}">
                <a16:creationId xmlns:a16="http://schemas.microsoft.com/office/drawing/2014/main" id="{E9AA0E33-6A33-74EE-2407-770FC3406D9D}"/>
              </a:ext>
            </a:extLst>
          </p:cNvPr>
          <p:cNvGrpSpPr/>
          <p:nvPr/>
        </p:nvGrpSpPr>
        <p:grpSpPr>
          <a:xfrm>
            <a:off x="3118014" y="1683216"/>
            <a:ext cx="6047412" cy="601034"/>
            <a:chOff x="1567263" y="1495382"/>
            <a:chExt cx="6047412" cy="601034"/>
          </a:xfrm>
        </p:grpSpPr>
        <p:pic>
          <p:nvPicPr>
            <p:cNvPr id="7" name="Google Shape;63;p13" descr="A close up of a sign&#10;&#10;Description automatically generated">
              <a:extLst>
                <a:ext uri="{FF2B5EF4-FFF2-40B4-BE49-F238E27FC236}">
                  <a16:creationId xmlns:a16="http://schemas.microsoft.com/office/drawing/2014/main" id="{BC0F8375-FBA7-C22F-361C-F3EA15A29A57}"/>
                </a:ext>
              </a:extLst>
            </p:cNvPr>
            <p:cNvPicPr preferRelativeResize="0"/>
            <p:nvPr/>
          </p:nvPicPr>
          <p:blipFill rotWithShape="1">
            <a:blip r:embed="rId3">
              <a:alphaModFix/>
            </a:blip>
            <a:srcRect/>
            <a:stretch/>
          </p:blipFill>
          <p:spPr>
            <a:xfrm>
              <a:off x="4755974" y="1620847"/>
              <a:ext cx="1163978" cy="389110"/>
            </a:xfrm>
            <a:prstGeom prst="rect">
              <a:avLst/>
            </a:prstGeom>
            <a:noFill/>
            <a:ln>
              <a:noFill/>
            </a:ln>
          </p:spPr>
        </p:pic>
        <p:pic>
          <p:nvPicPr>
            <p:cNvPr id="8" name="Google Shape;64;p13">
              <a:extLst>
                <a:ext uri="{FF2B5EF4-FFF2-40B4-BE49-F238E27FC236}">
                  <a16:creationId xmlns:a16="http://schemas.microsoft.com/office/drawing/2014/main" id="{5A71A692-F548-8FF8-64D8-681552476384}"/>
                </a:ext>
              </a:extLst>
            </p:cNvPr>
            <p:cNvPicPr preferRelativeResize="0"/>
            <p:nvPr/>
          </p:nvPicPr>
          <p:blipFill rotWithShape="1">
            <a:blip r:embed="rId4">
              <a:alphaModFix/>
            </a:blip>
            <a:srcRect t="20551"/>
            <a:stretch/>
          </p:blipFill>
          <p:spPr>
            <a:xfrm>
              <a:off x="3675859" y="1608154"/>
              <a:ext cx="787775" cy="414497"/>
            </a:xfrm>
            <a:prstGeom prst="rect">
              <a:avLst/>
            </a:prstGeom>
            <a:noFill/>
            <a:ln>
              <a:noFill/>
            </a:ln>
          </p:spPr>
        </p:pic>
        <p:cxnSp>
          <p:nvCxnSpPr>
            <p:cNvPr id="9" name="Google Shape;65;p13">
              <a:extLst>
                <a:ext uri="{FF2B5EF4-FFF2-40B4-BE49-F238E27FC236}">
                  <a16:creationId xmlns:a16="http://schemas.microsoft.com/office/drawing/2014/main" id="{2992C9B0-FB28-9145-EB3F-21159026967E}"/>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10" name="Google Shape;66;p13">
              <a:extLst>
                <a:ext uri="{FF2B5EF4-FFF2-40B4-BE49-F238E27FC236}">
                  <a16:creationId xmlns:a16="http://schemas.microsoft.com/office/drawing/2014/main" id="{DDB312CC-0EAA-C82B-0670-7F2F7F25B870}"/>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11" name="Google Shape;67;p13">
              <a:extLst>
                <a:ext uri="{FF2B5EF4-FFF2-40B4-BE49-F238E27FC236}">
                  <a16:creationId xmlns:a16="http://schemas.microsoft.com/office/drawing/2014/main" id="{3E7EA077-11D4-B214-153E-6E89F3B3138E}"/>
                </a:ext>
              </a:extLst>
            </p:cNvPr>
            <p:cNvPicPr preferRelativeResize="0"/>
            <p:nvPr/>
          </p:nvPicPr>
          <p:blipFill rotWithShape="1">
            <a:blip r:embed="rId5">
              <a:alphaModFix/>
            </a:blip>
            <a:srcRect/>
            <a:stretch/>
          </p:blipFill>
          <p:spPr>
            <a:xfrm>
              <a:off x="6212294" y="1633695"/>
              <a:ext cx="1402381" cy="363414"/>
            </a:xfrm>
            <a:prstGeom prst="rect">
              <a:avLst/>
            </a:prstGeom>
            <a:noFill/>
            <a:ln>
              <a:noFill/>
            </a:ln>
          </p:spPr>
        </p:pic>
        <p:cxnSp>
          <p:nvCxnSpPr>
            <p:cNvPr id="12" name="Google Shape;68;p13">
              <a:extLst>
                <a:ext uri="{FF2B5EF4-FFF2-40B4-BE49-F238E27FC236}">
                  <a16:creationId xmlns:a16="http://schemas.microsoft.com/office/drawing/2014/main" id="{0116BFA5-0282-41B9-0774-E367D4775F17}"/>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13" name="Google Shape;69;p13" descr="A blue and black text&#10;&#10;Description automatically generated">
              <a:extLst>
                <a:ext uri="{FF2B5EF4-FFF2-40B4-BE49-F238E27FC236}">
                  <a16:creationId xmlns:a16="http://schemas.microsoft.com/office/drawing/2014/main" id="{E29FF0B0-6B88-13FF-51E9-217CB0AD405E}"/>
                </a:ext>
              </a:extLst>
            </p:cNvPr>
            <p:cNvPicPr preferRelativeResize="0"/>
            <p:nvPr/>
          </p:nvPicPr>
          <p:blipFill rotWithShape="1">
            <a:blip r:embed="rId6">
              <a:alphaModFix/>
            </a:blip>
            <a:srcRect/>
            <a:stretch/>
          </p:blipFill>
          <p:spPr>
            <a:xfrm>
              <a:off x="1567263" y="1495382"/>
              <a:ext cx="1816256" cy="454064"/>
            </a:xfrm>
            <a:prstGeom prst="rect">
              <a:avLst/>
            </a:prstGeom>
            <a:noFill/>
            <a:ln>
              <a:noFill/>
            </a:ln>
          </p:spPr>
        </p:pic>
      </p:grpSp>
      <p:pic>
        <p:nvPicPr>
          <p:cNvPr id="14" name="Picture 13">
            <a:extLst>
              <a:ext uri="{FF2B5EF4-FFF2-40B4-BE49-F238E27FC236}">
                <a16:creationId xmlns:a16="http://schemas.microsoft.com/office/drawing/2014/main" id="{5C721E49-2E2F-87FD-26F6-334D066B0FC8}"/>
              </a:ext>
            </a:extLst>
          </p:cNvPr>
          <p:cNvPicPr>
            <a:picLocks noChangeAspect="1"/>
          </p:cNvPicPr>
          <p:nvPr/>
        </p:nvPicPr>
        <p:blipFill>
          <a:blip r:embed="rId7"/>
          <a:stretch>
            <a:fillRect/>
          </a:stretch>
        </p:blipFill>
        <p:spPr>
          <a:xfrm>
            <a:off x="5406372" y="2417107"/>
            <a:ext cx="1443387" cy="1049002"/>
          </a:xfrm>
          <a:prstGeom prst="rect">
            <a:avLst/>
          </a:prstGeom>
        </p:spPr>
      </p:pic>
      <p:sp>
        <p:nvSpPr>
          <p:cNvPr id="18" name="Rectangle: Rounded Corners 17">
            <a:extLst>
              <a:ext uri="{FF2B5EF4-FFF2-40B4-BE49-F238E27FC236}">
                <a16:creationId xmlns:a16="http://schemas.microsoft.com/office/drawing/2014/main" id="{0D82BE96-79DE-E17B-A85F-6F7FA80608B9}"/>
              </a:ext>
            </a:extLst>
          </p:cNvPr>
          <p:cNvSpPr/>
          <p:nvPr/>
        </p:nvSpPr>
        <p:spPr>
          <a:xfrm>
            <a:off x="3290329" y="3724517"/>
            <a:ext cx="5858351" cy="934509"/>
          </a:xfrm>
          <a:prstGeom prst="roundRect">
            <a:avLst/>
          </a:prstGeom>
          <a:solidFill>
            <a:srgbClr val="00206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FFFFFF">
                    <a:lumMod val="95000"/>
                  </a:srgbClr>
                </a:solidFill>
                <a:effectLst/>
                <a:uLnTx/>
                <a:uFillTx/>
                <a:latin typeface="Arial"/>
                <a:ea typeface="+mn-ea"/>
                <a:cs typeface="+mn-cs"/>
                <a:sym typeface="Arial"/>
              </a:rPr>
              <a:t>A</a:t>
            </a:r>
            <a:r>
              <a:rPr kumimoji="0" lang="en-IN" sz="2000" b="1" i="0" u="none" strike="noStrike" kern="0" cap="none" spc="0" normalizeH="0" baseline="0" noProof="0" dirty="0">
                <a:ln>
                  <a:noFill/>
                </a:ln>
                <a:solidFill>
                  <a:srgbClr val="FFFFFF">
                    <a:lumMod val="95000"/>
                  </a:srgbClr>
                </a:solidFill>
                <a:effectLst/>
                <a:uLnTx/>
                <a:uFillTx/>
                <a:latin typeface="Arial"/>
                <a:ea typeface="+mn-ea"/>
                <a:cs typeface="+mn-cs"/>
                <a:sym typeface="Arial"/>
              </a:rPr>
              <a:t>agricultural Raw Material Analysis</a:t>
            </a:r>
            <a:endParaRPr kumimoji="0" lang="en-US" sz="2000" b="1" i="0" u="none" strike="noStrike" kern="0" cap="none" spc="0" normalizeH="0" baseline="0" noProof="0" dirty="0">
              <a:ln>
                <a:noFill/>
              </a:ln>
              <a:solidFill>
                <a:srgbClr val="FFFFFF">
                  <a:lumMod val="95000"/>
                </a:srgbClr>
              </a:solidFill>
              <a:effectLst/>
              <a:uLnTx/>
              <a:uFillTx/>
              <a:latin typeface="Arial"/>
              <a:ea typeface="+mn-ea"/>
              <a:cs typeface="+mn-cs"/>
              <a:sym typeface="Arial"/>
            </a:endParaRPr>
          </a:p>
        </p:txBody>
      </p:sp>
      <p:sp>
        <p:nvSpPr>
          <p:cNvPr id="19" name="Google Shape;70;p13">
            <a:extLst>
              <a:ext uri="{FF2B5EF4-FFF2-40B4-BE49-F238E27FC236}">
                <a16:creationId xmlns:a16="http://schemas.microsoft.com/office/drawing/2014/main" id="{B619D5FE-4D61-FDDE-519D-A468F4947DAC}"/>
              </a:ext>
            </a:extLst>
          </p:cNvPr>
          <p:cNvSpPr txBox="1"/>
          <p:nvPr/>
        </p:nvSpPr>
        <p:spPr>
          <a:xfrm>
            <a:off x="2103120" y="5096117"/>
            <a:ext cx="1456920" cy="276959"/>
          </a:xfrm>
          <a:prstGeom prst="rect">
            <a:avLst/>
          </a:prstGeom>
          <a:noFill/>
          <a:ln>
            <a:noFill/>
          </a:ln>
        </p:spPr>
        <p:txBody>
          <a:bodyPr spcFirstLastPara="1" wrap="square" lIns="91425" tIns="45700" rIns="91425" bIns="45700" anchor="t" anchorCtr="0">
            <a:spAutoFit/>
          </a:bodyPr>
          <a:lstStyle/>
          <a:p>
            <a:pPr>
              <a:buClr>
                <a:srgbClr val="000000"/>
              </a:buClr>
              <a:buFont typeface="Arial"/>
              <a:buNone/>
            </a:pPr>
            <a:r>
              <a:rPr lang="en-US" sz="1200" b="1" kern="0" dirty="0">
                <a:solidFill>
                  <a:srgbClr val="FFFFFF">
                    <a:lumMod val="95000"/>
                  </a:srgbClr>
                </a:solidFill>
                <a:cs typeface="Arial"/>
                <a:sym typeface="Arial"/>
              </a:rPr>
              <a:t>Student Details </a:t>
            </a:r>
            <a:endParaRPr lang="en-US" sz="1200" kern="0" dirty="0">
              <a:solidFill>
                <a:srgbClr val="FFFFFF">
                  <a:lumMod val="95000"/>
                </a:srgbClr>
              </a:solidFill>
              <a:ea typeface="Arial"/>
              <a:cs typeface="Arial"/>
              <a:sym typeface="Arial"/>
            </a:endParaRPr>
          </a:p>
        </p:txBody>
      </p:sp>
      <p:sp>
        <p:nvSpPr>
          <p:cNvPr id="20" name="TextBox 19">
            <a:extLst>
              <a:ext uri="{FF2B5EF4-FFF2-40B4-BE49-F238E27FC236}">
                <a16:creationId xmlns:a16="http://schemas.microsoft.com/office/drawing/2014/main" id="{DA74E35C-17D2-C67B-4A58-0CAAB2C78418}"/>
              </a:ext>
            </a:extLst>
          </p:cNvPr>
          <p:cNvSpPr txBox="1"/>
          <p:nvPr/>
        </p:nvSpPr>
        <p:spPr>
          <a:xfrm>
            <a:off x="2126495" y="5401856"/>
            <a:ext cx="3872650" cy="651460"/>
          </a:xfrm>
          <a:prstGeom prst="rect">
            <a:avLst/>
          </a:prstGeom>
          <a:noFill/>
        </p:spPr>
        <p:txBody>
          <a:bodyPr wrap="square">
            <a:spAutoFit/>
          </a:bodyPr>
          <a:lstStyle/>
          <a:p>
            <a:pPr>
              <a:spcAft>
                <a:spcPts val="200"/>
              </a:spcAft>
              <a:buClr>
                <a:srgbClr val="000000"/>
              </a:buClr>
              <a:buFont typeface="Arial"/>
              <a:buNone/>
            </a:pPr>
            <a:r>
              <a:rPr lang="en-US" sz="1100" kern="0" dirty="0">
                <a:solidFill>
                  <a:srgbClr val="FFFFFF"/>
                </a:solidFill>
                <a:latin typeface="Times New Roman" panose="02020603050405020304" pitchFamily="18" charset="0"/>
                <a:cs typeface="Times New Roman" panose="02020603050405020304" pitchFamily="18" charset="0"/>
                <a:sym typeface="Arial"/>
              </a:rPr>
              <a:t>Name: Roja R</a:t>
            </a:r>
          </a:p>
          <a:p>
            <a:pPr>
              <a:spcAft>
                <a:spcPts val="200"/>
              </a:spcAft>
              <a:buClr>
                <a:srgbClr val="000000"/>
              </a:buClr>
              <a:buFont typeface="Arial"/>
              <a:buNone/>
            </a:pPr>
            <a:r>
              <a:rPr lang="en-US" sz="1100" kern="0" dirty="0">
                <a:solidFill>
                  <a:srgbClr val="FFFFFF"/>
                </a:solidFill>
                <a:latin typeface="Times New Roman" panose="02020603050405020304" pitchFamily="18" charset="0"/>
                <a:ea typeface="Arial"/>
                <a:cs typeface="Times New Roman" panose="02020603050405020304" pitchFamily="18" charset="0"/>
                <a:sym typeface="Arial"/>
              </a:rPr>
              <a:t>NM Id: au2021107016</a:t>
            </a:r>
          </a:p>
          <a:p>
            <a:pPr>
              <a:spcAft>
                <a:spcPts val="200"/>
              </a:spcAft>
              <a:buClr>
                <a:srgbClr val="000000"/>
              </a:buClr>
              <a:buFont typeface="Arial"/>
              <a:buNone/>
            </a:pPr>
            <a:r>
              <a:rPr lang="en-US" sz="1100" kern="0" dirty="0">
                <a:solidFill>
                  <a:srgbClr val="FFFFFF"/>
                </a:solidFill>
                <a:latin typeface="Times New Roman" panose="02020603050405020304" pitchFamily="18" charset="0"/>
                <a:cs typeface="Times New Roman" panose="02020603050405020304" pitchFamily="18" charset="0"/>
                <a:sym typeface="Arial"/>
              </a:rPr>
              <a:t>College Name: College Of Engineering Guindy- Chennai.</a:t>
            </a:r>
            <a:endParaRPr lang="en-US" sz="1100" kern="0" dirty="0">
              <a:solidFill>
                <a:srgbClr val="FFFFFF"/>
              </a:solidFill>
              <a:latin typeface="Times New Roman" panose="02020603050405020304" pitchFamily="18" charset="0"/>
              <a:ea typeface="Arial"/>
              <a:cs typeface="Times New Roman" panose="02020603050405020304" pitchFamily="18" charset="0"/>
              <a:sym typeface="Arial"/>
            </a:endParaRPr>
          </a:p>
        </p:txBody>
      </p:sp>
      <p:sp>
        <p:nvSpPr>
          <p:cNvPr id="2" name="Rectangle: Rounded Corners 1">
            <a:extLst>
              <a:ext uri="{FF2B5EF4-FFF2-40B4-BE49-F238E27FC236}">
                <a16:creationId xmlns:a16="http://schemas.microsoft.com/office/drawing/2014/main" id="{E5B3E6B4-E8E8-31FA-9A4E-A6B0E8ABD5CD}"/>
              </a:ext>
            </a:extLst>
          </p:cNvPr>
          <p:cNvSpPr/>
          <p:nvPr/>
        </p:nvSpPr>
        <p:spPr bwMode="auto">
          <a:xfrm>
            <a:off x="2208110" y="935421"/>
            <a:ext cx="7955280" cy="3962400"/>
          </a:xfrm>
          <a:prstGeom prst="roundRect">
            <a:avLst/>
          </a:prstGeom>
          <a:gradFill>
            <a:gsLst>
              <a:gs pos="0">
                <a:schemeClr val="tx2">
                  <a:lumMod val="20000"/>
                  <a:lumOff val="80000"/>
                  <a:alpha val="0"/>
                </a:schemeClr>
              </a:gs>
              <a:gs pos="100000">
                <a:schemeClr val="accent1">
                  <a:tint val="50000"/>
                  <a:shade val="100000"/>
                  <a:satMod val="350000"/>
                </a:schemeClr>
              </a:gs>
            </a:gsLst>
            <a:lin ang="16200000" scaled="0"/>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IN"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2639656796"/>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B32C1B-677C-D36E-B099-3829C399DEAD}"/>
              </a:ext>
            </a:extLst>
          </p:cNvPr>
          <p:cNvSpPr>
            <a:spLocks noGrp="1"/>
          </p:cNvSpPr>
          <p:nvPr>
            <p:ph sz="quarter" idx="10"/>
          </p:nvPr>
        </p:nvSpPr>
        <p:spPr>
          <a:xfrm>
            <a:off x="914400" y="1313793"/>
            <a:ext cx="6737131" cy="4445876"/>
          </a:xfrm>
        </p:spPr>
        <p:txBody>
          <a:bodyPr/>
          <a:lstStyle/>
          <a:p>
            <a:pPr marL="0" indent="0" algn="l">
              <a:buNone/>
            </a:pPr>
            <a:r>
              <a:rPr lang="en-IN" b="1" i="0" dirty="0">
                <a:effectLst/>
                <a:latin typeface="Times New Roman" panose="02020603050405020304" pitchFamily="18" charset="0"/>
                <a:cs typeface="Times New Roman" panose="02020603050405020304" pitchFamily="18" charset="0"/>
              </a:rPr>
              <a:t>Techniques and Tools for Raw Material Analysis</a:t>
            </a:r>
            <a:endParaRPr lang="en-IN" b="0" i="0" dirty="0">
              <a:effectLst/>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IN" sz="1600" b="0" i="0" dirty="0">
                <a:effectLst/>
                <a:latin typeface="Times New Roman" panose="02020603050405020304" pitchFamily="18" charset="0"/>
                <a:cs typeface="Times New Roman" panose="02020603050405020304" pitchFamily="18" charset="0"/>
              </a:rPr>
              <a:t>Spectroscopy</a:t>
            </a:r>
          </a:p>
          <a:p>
            <a:pPr marL="1081278" lvl="2" indent="-285750">
              <a:buFont typeface="Arial" panose="020B0604020202020204" pitchFamily="34" charset="0"/>
              <a:buChar char="•"/>
            </a:pPr>
            <a:r>
              <a:rPr lang="en-IN" b="0" i="0" dirty="0">
                <a:effectLst/>
                <a:latin typeface="Times New Roman" panose="02020603050405020304" pitchFamily="18" charset="0"/>
                <a:cs typeface="Times New Roman" panose="02020603050405020304" pitchFamily="18" charset="0"/>
              </a:rPr>
              <a:t>Infrared spectroscopy</a:t>
            </a:r>
          </a:p>
          <a:p>
            <a:pPr marL="1081278" lvl="2" indent="-285750">
              <a:buFont typeface="Arial" panose="020B0604020202020204" pitchFamily="34" charset="0"/>
              <a:buChar char="•"/>
            </a:pPr>
            <a:r>
              <a:rPr lang="en-IN" b="0" i="0" dirty="0">
                <a:effectLst/>
                <a:latin typeface="Times New Roman" panose="02020603050405020304" pitchFamily="18" charset="0"/>
                <a:cs typeface="Times New Roman" panose="02020603050405020304" pitchFamily="18" charset="0"/>
              </a:rPr>
              <a:t>Near-infrared spectroscopy (NIRS)</a:t>
            </a:r>
          </a:p>
          <a:p>
            <a:pPr marL="1081278" lvl="2" indent="-285750">
              <a:buFont typeface="Arial" panose="020B0604020202020204" pitchFamily="34" charset="0"/>
              <a:buChar char="•"/>
            </a:pPr>
            <a:r>
              <a:rPr lang="en-IN" b="0" i="0" dirty="0">
                <a:effectLst/>
                <a:latin typeface="Times New Roman" panose="02020603050405020304" pitchFamily="18" charset="0"/>
                <a:cs typeface="Times New Roman" panose="02020603050405020304" pitchFamily="18" charset="0"/>
              </a:rPr>
              <a:t>X-ray fluorescence (XRF) spectroscopy</a:t>
            </a:r>
          </a:p>
          <a:p>
            <a:pPr lvl="1">
              <a:buFont typeface="Arial" panose="020B0604020202020204" pitchFamily="34" charset="0"/>
              <a:buChar char="•"/>
            </a:pPr>
            <a:r>
              <a:rPr lang="en-IN" sz="1600" b="0" i="0" dirty="0">
                <a:effectLst/>
                <a:latin typeface="Times New Roman" panose="02020603050405020304" pitchFamily="18" charset="0"/>
                <a:cs typeface="Times New Roman" panose="02020603050405020304" pitchFamily="18" charset="0"/>
              </a:rPr>
              <a:t>Chromatography</a:t>
            </a:r>
          </a:p>
          <a:p>
            <a:pPr marL="1081278" lvl="2" indent="-285750">
              <a:buFont typeface="Arial" panose="020B0604020202020204" pitchFamily="34" charset="0"/>
              <a:buChar char="•"/>
            </a:pPr>
            <a:r>
              <a:rPr lang="en-IN" b="0" i="0" dirty="0">
                <a:effectLst/>
                <a:latin typeface="Times New Roman" panose="02020603050405020304" pitchFamily="18" charset="0"/>
                <a:cs typeface="Times New Roman" panose="02020603050405020304" pitchFamily="18" charset="0"/>
              </a:rPr>
              <a:t>Gas chromatography (GC)</a:t>
            </a:r>
          </a:p>
          <a:p>
            <a:pPr marL="1081278" lvl="2" indent="-285750">
              <a:buFont typeface="Arial" panose="020B0604020202020204" pitchFamily="34" charset="0"/>
              <a:buChar char="•"/>
            </a:pPr>
            <a:r>
              <a:rPr lang="en-IN" b="0" i="0" dirty="0">
                <a:effectLst/>
                <a:latin typeface="Times New Roman" panose="02020603050405020304" pitchFamily="18" charset="0"/>
                <a:cs typeface="Times New Roman" panose="02020603050405020304" pitchFamily="18" charset="0"/>
              </a:rPr>
              <a:t>Liquid chromatography (LC)</a:t>
            </a:r>
          </a:p>
          <a:p>
            <a:pPr marL="1081278" lvl="2" indent="-285750">
              <a:buFont typeface="Arial" panose="020B0604020202020204" pitchFamily="34" charset="0"/>
              <a:buChar char="•"/>
            </a:pPr>
            <a:r>
              <a:rPr lang="en-IN" b="0" i="0" dirty="0">
                <a:effectLst/>
                <a:latin typeface="Times New Roman" panose="02020603050405020304" pitchFamily="18" charset="0"/>
                <a:cs typeface="Times New Roman" panose="02020603050405020304" pitchFamily="18" charset="0"/>
              </a:rPr>
              <a:t>High-performance liquid chromatography (HPLC)</a:t>
            </a:r>
          </a:p>
          <a:p>
            <a:pPr lvl="1">
              <a:buFont typeface="Arial" panose="020B0604020202020204" pitchFamily="34" charset="0"/>
              <a:buChar char="•"/>
            </a:pPr>
            <a:r>
              <a:rPr lang="en-IN" sz="1600" b="0" i="0" dirty="0">
                <a:effectLst/>
                <a:latin typeface="Times New Roman" panose="02020603050405020304" pitchFamily="18" charset="0"/>
                <a:cs typeface="Times New Roman" panose="02020603050405020304" pitchFamily="18" charset="0"/>
              </a:rPr>
              <a:t>Mass Spectrometry</a:t>
            </a:r>
          </a:p>
          <a:p>
            <a:pPr lvl="1">
              <a:buFont typeface="Arial" panose="020B0604020202020204" pitchFamily="34" charset="0"/>
              <a:buChar char="•"/>
            </a:pPr>
            <a:r>
              <a:rPr lang="en-IN" sz="1600" b="0" i="0" dirty="0">
                <a:effectLst/>
                <a:latin typeface="Times New Roman" panose="02020603050405020304" pitchFamily="18" charset="0"/>
                <a:cs typeface="Times New Roman" panose="02020603050405020304" pitchFamily="18" charset="0"/>
              </a:rPr>
              <a:t>DNA Sequencing</a:t>
            </a:r>
          </a:p>
          <a:p>
            <a:pPr lvl="1">
              <a:buFont typeface="Arial" panose="020B0604020202020204" pitchFamily="34" charset="0"/>
              <a:buChar char="•"/>
            </a:pPr>
            <a:r>
              <a:rPr lang="en-IN" sz="1600" b="0" i="0" dirty="0">
                <a:effectLst/>
                <a:latin typeface="Times New Roman" panose="02020603050405020304" pitchFamily="18" charset="0"/>
                <a:cs typeface="Times New Roman" panose="02020603050405020304" pitchFamily="18" charset="0"/>
              </a:rPr>
              <a:t>Remote Sensing</a:t>
            </a:r>
          </a:p>
          <a:p>
            <a:pPr lvl="1">
              <a:buFont typeface="Arial" panose="020B0604020202020204" pitchFamily="34" charset="0"/>
              <a:buChar char="•"/>
            </a:pPr>
            <a:r>
              <a:rPr lang="en-IN" sz="1600" b="0" i="0" dirty="0">
                <a:effectLst/>
                <a:latin typeface="Times New Roman" panose="02020603050405020304" pitchFamily="18" charset="0"/>
                <a:cs typeface="Times New Roman" panose="02020603050405020304" pitchFamily="18" charset="0"/>
              </a:rPr>
              <a:t>Data Analytics Software</a:t>
            </a:r>
          </a:p>
          <a:p>
            <a:pPr lvl="1">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Service and Tools Required</a:t>
            </a:r>
            <a:endParaRPr lang="en-IN" sz="1600" b="0" i="0" dirty="0">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D212006-854D-FA49-00C1-37930FC74CFB}"/>
              </a:ext>
            </a:extLst>
          </p:cNvPr>
          <p:cNvPicPr>
            <a:picLocks noChangeAspect="1"/>
          </p:cNvPicPr>
          <p:nvPr/>
        </p:nvPicPr>
        <p:blipFill>
          <a:blip r:embed="rId2"/>
          <a:stretch>
            <a:fillRect/>
          </a:stretch>
        </p:blipFill>
        <p:spPr>
          <a:xfrm>
            <a:off x="10105830" y="619337"/>
            <a:ext cx="1400370" cy="465082"/>
          </a:xfrm>
          <a:prstGeom prst="rect">
            <a:avLst/>
          </a:prstGeom>
        </p:spPr>
      </p:pic>
      <p:sp>
        <p:nvSpPr>
          <p:cNvPr id="6" name="Rectangle 5">
            <a:extLst>
              <a:ext uri="{FF2B5EF4-FFF2-40B4-BE49-F238E27FC236}">
                <a16:creationId xmlns:a16="http://schemas.microsoft.com/office/drawing/2014/main" id="{720BAE86-9602-27DB-0371-908348B48CF3}"/>
              </a:ext>
            </a:extLst>
          </p:cNvPr>
          <p:cNvSpPr/>
          <p:nvPr/>
        </p:nvSpPr>
        <p:spPr bwMode="auto">
          <a:xfrm>
            <a:off x="914400" y="620116"/>
            <a:ext cx="9191430" cy="465083"/>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r>
              <a:rPr kumimoji="0" lang="en-US" sz="1400" b="1" i="0" u="none" strike="noStrike" kern="0" cap="none" spc="0" normalizeH="0" baseline="0" noProof="0" dirty="0">
                <a:ln>
                  <a:noFill/>
                </a:ln>
                <a:solidFill>
                  <a:schemeClr val="bg1"/>
                </a:solidFill>
                <a:effectLst/>
                <a:uLnTx/>
                <a:uFillTx/>
                <a:latin typeface="+mj-lt"/>
                <a:ea typeface="ＭＳ Ｐゴシック"/>
                <a:cs typeface="Times New Roman" panose="02020603050405020304" pitchFamily="18" charset="0"/>
                <a:sym typeface="Arial"/>
              </a:rPr>
              <a:t>A</a:t>
            </a:r>
            <a:r>
              <a:rPr kumimoji="0" lang="en-IN" sz="1400" b="1" i="0" u="none" strike="noStrike" kern="0" cap="none" spc="0" normalizeH="0" baseline="0" noProof="0" dirty="0">
                <a:ln>
                  <a:noFill/>
                </a:ln>
                <a:solidFill>
                  <a:schemeClr val="bg1"/>
                </a:solidFill>
                <a:effectLst/>
                <a:uLnTx/>
                <a:uFillTx/>
                <a:latin typeface="+mj-lt"/>
                <a:ea typeface="ＭＳ Ｐゴシック"/>
                <a:cs typeface="Times New Roman" panose="02020603050405020304" pitchFamily="18" charset="0"/>
                <a:sym typeface="Arial"/>
              </a:rPr>
              <a:t>agricultural Raw Material Analysis</a:t>
            </a:r>
            <a:endParaRPr lang="en-IN" sz="1400" b="1" dirty="0">
              <a:solidFill>
                <a:schemeClr val="bg1"/>
              </a:solidFill>
              <a:latin typeface="+mj-lt"/>
              <a:ea typeface="ＭＳ Ｐゴシック" pitchFamily="16" charset="-128"/>
              <a:cs typeface="Times New Roman" panose="02020603050405020304" pitchFamily="18" charset="0"/>
            </a:endParaRPr>
          </a:p>
        </p:txBody>
      </p:sp>
    </p:spTree>
    <p:extLst>
      <p:ext uri="{BB962C8B-B14F-4D97-AF65-F5344CB8AC3E}">
        <p14:creationId xmlns:p14="http://schemas.microsoft.com/office/powerpoint/2010/main" val="308032967"/>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7198AB-2B3A-7F62-5F10-AFDE0C251A6E}"/>
              </a:ext>
            </a:extLst>
          </p:cNvPr>
          <p:cNvSpPr>
            <a:spLocks noGrp="1"/>
          </p:cNvSpPr>
          <p:nvPr>
            <p:ph sz="quarter" idx="10"/>
          </p:nvPr>
        </p:nvSpPr>
        <p:spPr>
          <a:xfrm>
            <a:off x="685800" y="883920"/>
            <a:ext cx="10369296" cy="4358640"/>
          </a:xfrm>
        </p:spPr>
        <p:txBody>
          <a:bodyPr/>
          <a:lstStyle/>
          <a:p>
            <a:pPr marL="0" indent="0">
              <a:buNone/>
            </a:pPr>
            <a:r>
              <a:rPr lang="en-US" dirty="0">
                <a:latin typeface="Times New Roman" panose="02020603050405020304" pitchFamily="18" charset="0"/>
                <a:cs typeface="Times New Roman" panose="02020603050405020304" pitchFamily="18" charset="0"/>
              </a:rPr>
              <a:t>Tools:</a:t>
            </a:r>
          </a:p>
          <a:p>
            <a:r>
              <a:rPr lang="en-US" sz="1600" dirty="0">
                <a:latin typeface="Times New Roman" panose="02020603050405020304" pitchFamily="18" charset="0"/>
                <a:cs typeface="Times New Roman" panose="02020603050405020304" pitchFamily="18" charset="0"/>
              </a:rPr>
              <a:t>1. Statistical Software: Statistical software such as R, Python (with libraries like NumPy, pandas, and SciPy), and MATLAB are commonly used for data analysis and statistical modeling in agricultural raw material analysis. These tools enable users to perform descriptive statistics, regression analysis, time series analysis, and hypothesis testing on agricultural data.</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2. Data Visualization Tools: Data visualization tools like Tableau, Power BI, and matplotlib (for Python) are used to create interactive charts, graphs, maps, and dashboards to visualize agricultural data and trends. These tools help in presenting insights, identifying patterns, and communicating findings effectively to stakeholders.</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3. Geographic Information Systems (GIS): GIS software such as ArcGIS, QGIS, and Google Earth Pro are used to analyze spatial data related to agricultural land, crops, soil types, weather patterns, and other geographic factors. GIS tools enable users to create maps, perform spatial analysis, and make informed decisions about land management and agricultural planning.</a:t>
            </a:r>
          </a:p>
          <a:p>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4135069"/>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A2E64A-31FA-7837-048F-38AC298B4B77}"/>
              </a:ext>
            </a:extLst>
          </p:cNvPr>
          <p:cNvSpPr>
            <a:spLocks noGrp="1"/>
          </p:cNvSpPr>
          <p:nvPr>
            <p:ph sz="quarter" idx="10"/>
          </p:nvPr>
        </p:nvSpPr>
        <p:spPr>
          <a:xfrm>
            <a:off x="914400" y="1066800"/>
            <a:ext cx="10369296" cy="4191000"/>
          </a:xfrm>
        </p:spPr>
        <p:txBody>
          <a:bodyPr/>
          <a:lstStyle/>
          <a:p>
            <a:r>
              <a:rPr lang="en-US" sz="1600" dirty="0">
                <a:effectLst/>
                <a:latin typeface="Times New Roman" panose="02020603050405020304" pitchFamily="18" charset="0"/>
                <a:ea typeface="Calibri" panose="020F0502020204030204" pitchFamily="34" charset="0"/>
              </a:rPr>
              <a:t>Data Collection Services: </a:t>
            </a:r>
          </a:p>
          <a:p>
            <a:pPr marL="0" indent="0">
              <a:buNone/>
            </a:pPr>
            <a:r>
              <a:rPr lang="en-US" sz="1600" dirty="0">
                <a:latin typeface="Times New Roman" panose="02020603050405020304" pitchFamily="18" charset="0"/>
                <a:ea typeface="Calibri" panose="020F0502020204030204" pitchFamily="34" charset="0"/>
              </a:rPr>
              <a:t>	</a:t>
            </a:r>
            <a:r>
              <a:rPr lang="en-US" sz="1600" dirty="0">
                <a:effectLst/>
                <a:latin typeface="Times New Roman" panose="02020603050405020304" pitchFamily="18" charset="0"/>
                <a:ea typeface="Calibri" panose="020F0502020204030204" pitchFamily="34" charset="0"/>
              </a:rPr>
              <a:t>These services collect and provide access to agricultural data from diverse sources, including government 	agencies, international organizations, research institutions, and private companies. </a:t>
            </a:r>
            <a:endParaRPr lang="en-US" sz="1600" dirty="0">
              <a:latin typeface="Times New Roman" panose="02020603050405020304" pitchFamily="18" charset="0"/>
              <a:ea typeface="Calibri" panose="020F0502020204030204" pitchFamily="34" charset="0"/>
            </a:endParaRPr>
          </a:p>
          <a:p>
            <a:r>
              <a:rPr lang="en-US" sz="1600" dirty="0">
                <a:effectLst/>
                <a:latin typeface="Times New Roman" panose="02020603050405020304" pitchFamily="18" charset="0"/>
                <a:ea typeface="Calibri" panose="020F0502020204030204" pitchFamily="34" charset="0"/>
              </a:rPr>
              <a:t>Market Research Services:</a:t>
            </a:r>
          </a:p>
          <a:p>
            <a:pPr marL="0" indent="0">
              <a:buNone/>
            </a:pPr>
            <a:r>
              <a:rPr lang="en-US" sz="1600" dirty="0">
                <a:latin typeface="Times New Roman" panose="02020603050405020304" pitchFamily="18" charset="0"/>
                <a:ea typeface="Calibri" panose="020F0502020204030204" pitchFamily="34" charset="0"/>
              </a:rPr>
              <a:t>	</a:t>
            </a:r>
            <a:r>
              <a:rPr lang="en-US" sz="1600" dirty="0">
                <a:effectLst/>
                <a:latin typeface="Times New Roman" panose="02020603050405020304" pitchFamily="18" charset="0"/>
                <a:ea typeface="Calibri" panose="020F0502020204030204" pitchFamily="34" charset="0"/>
              </a:rPr>
              <a:t> Market research firms specialize in collecting and analyzing data on agricultural markets, including supply, 	demand, pricing trends, consumer preferences, and competitive landscape.</a:t>
            </a:r>
          </a:p>
          <a:p>
            <a:r>
              <a:rPr lang="en-US" sz="1600" dirty="0">
                <a:effectLst/>
                <a:latin typeface="Times New Roman" panose="02020603050405020304" pitchFamily="18" charset="0"/>
                <a:ea typeface="Calibri" panose="020F0502020204030204" pitchFamily="34" charset="0"/>
              </a:rPr>
              <a:t>Commodity Price Reporting Services:</a:t>
            </a:r>
          </a:p>
          <a:p>
            <a:pPr marL="0" indent="0">
              <a:buNone/>
            </a:pPr>
            <a:r>
              <a:rPr lang="en-US" sz="1600" dirty="0">
                <a:latin typeface="Times New Roman" panose="02020603050405020304" pitchFamily="18" charset="0"/>
                <a:ea typeface="Calibri" panose="020F0502020204030204" pitchFamily="34" charset="0"/>
              </a:rPr>
              <a:t>	</a:t>
            </a:r>
            <a:r>
              <a:rPr lang="en-US" sz="1600" dirty="0">
                <a:effectLst/>
                <a:latin typeface="Times New Roman" panose="02020603050405020304" pitchFamily="18" charset="0"/>
                <a:ea typeface="Calibri" panose="020F0502020204030204" pitchFamily="34" charset="0"/>
              </a:rPr>
              <a:t> These services provide real-time or delayed price information for agricultural commodities traded in 	 	 various markets worldwide. </a:t>
            </a:r>
            <a:endParaRPr lang="en-US" sz="1600" dirty="0">
              <a:latin typeface="Times New Roman" panose="02020603050405020304" pitchFamily="18" charset="0"/>
              <a:ea typeface="Calibri" panose="020F0502020204030204" pitchFamily="34" charset="0"/>
            </a:endParaRPr>
          </a:p>
          <a:p>
            <a:r>
              <a:rPr lang="en-US" sz="1600" dirty="0">
                <a:effectLst/>
                <a:latin typeface="Times New Roman" panose="02020603050405020304" pitchFamily="18" charset="0"/>
                <a:ea typeface="Calibri" panose="020F0502020204030204" pitchFamily="34" charset="0"/>
              </a:rPr>
              <a:t>Remote Sensing and Satellite Imagery Services:</a:t>
            </a:r>
          </a:p>
          <a:p>
            <a:pPr marL="0" indent="0">
              <a:buNone/>
            </a:pPr>
            <a:r>
              <a:rPr lang="en-US" sz="1600" dirty="0">
                <a:effectLst/>
                <a:latin typeface="Times New Roman" panose="02020603050405020304" pitchFamily="18" charset="0"/>
                <a:ea typeface="Calibri" panose="020F0502020204030204" pitchFamily="34" charset="0"/>
              </a:rPr>
              <a:t> 	Remote sensing companies use satellite imagery, aerial photography, and geospatial data to monitor 	agricultural land, crop health, vegetation indices, soil moisture levels, and other environmental variables</a:t>
            </a:r>
            <a:endParaRPr lang="en-US" sz="1600" dirty="0">
              <a:latin typeface="Times New Roman" panose="02020603050405020304" pitchFamily="18" charset="0"/>
              <a:ea typeface="Calibri" panose="020F0502020204030204" pitchFamily="34" charset="0"/>
            </a:endParaRPr>
          </a:p>
          <a:p>
            <a:endParaRPr lang="en-IN" sz="1600" dirty="0"/>
          </a:p>
        </p:txBody>
      </p:sp>
    </p:spTree>
    <p:extLst>
      <p:ext uri="{BB962C8B-B14F-4D97-AF65-F5344CB8AC3E}">
        <p14:creationId xmlns:p14="http://schemas.microsoft.com/office/powerpoint/2010/main" val="340893305"/>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F943C-A3CB-D9C7-EEB8-15D1A1B5CA34}"/>
              </a:ext>
            </a:extLst>
          </p:cNvPr>
          <p:cNvSpPr>
            <a:spLocks noGrp="1"/>
          </p:cNvSpPr>
          <p:nvPr>
            <p:ph type="title"/>
          </p:nvPr>
        </p:nvSpPr>
        <p:spPr>
          <a:xfrm>
            <a:off x="885494" y="1302735"/>
            <a:ext cx="2950780" cy="677108"/>
          </a:xfrm>
        </p:spPr>
        <p:txBody>
          <a:bodyPr/>
          <a:lstStyle/>
          <a:p>
            <a:r>
              <a:rPr lang="en-US" sz="2000" dirty="0">
                <a:solidFill>
                  <a:schemeClr val="tx1"/>
                </a:solidFill>
                <a:latin typeface="Times New Roman" panose="02020603050405020304" pitchFamily="18" charset="0"/>
                <a:cs typeface="Times New Roman" panose="02020603050405020304" pitchFamily="18" charset="0"/>
              </a:rPr>
              <a:t>Future Scope</a:t>
            </a:r>
            <a:br>
              <a:rPr lang="en-US" sz="2400" dirty="0">
                <a:solidFill>
                  <a:schemeClr val="tx1"/>
                </a:solidFill>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CE95AB5-7804-35A3-8791-2B9E05FEE08A}"/>
              </a:ext>
            </a:extLst>
          </p:cNvPr>
          <p:cNvSpPr>
            <a:spLocks noGrp="1"/>
          </p:cNvSpPr>
          <p:nvPr>
            <p:ph sz="quarter" idx="10"/>
          </p:nvPr>
        </p:nvSpPr>
        <p:spPr>
          <a:xfrm>
            <a:off x="914400" y="1860329"/>
            <a:ext cx="7073462" cy="4340773"/>
          </a:xfrm>
        </p:spPr>
        <p:txBody>
          <a:bodyPr/>
          <a:lstStyle/>
          <a:p>
            <a:pPr marL="280987" lvl="1" indent="0">
              <a:buNone/>
            </a:pPr>
            <a:r>
              <a:rPr lang="en-US" sz="1600" b="1" i="0" dirty="0">
                <a:effectLst/>
                <a:latin typeface="Times New Roman" panose="02020603050405020304" pitchFamily="18" charset="0"/>
                <a:cs typeface="Times New Roman" panose="02020603050405020304" pitchFamily="18" charset="0"/>
              </a:rPr>
              <a:t>Expansion of Data Sources:</a:t>
            </a:r>
            <a:endParaRPr lang="en-US" sz="1600" b="0" i="0" dirty="0">
              <a:effectLst/>
              <a:latin typeface="Times New Roman" panose="02020603050405020304" pitchFamily="18" charset="0"/>
              <a:cs typeface="Times New Roman" panose="02020603050405020304" pitchFamily="18" charset="0"/>
            </a:endParaRPr>
          </a:p>
          <a:p>
            <a:pPr marL="1081278" lvl="2" indent="-285750">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Integration of Satellite Imagery: Incorporating satellite imagery data for enhanced analysis of crop health and growth patterns.</a:t>
            </a:r>
          </a:p>
          <a:p>
            <a:pPr marL="1081278" lvl="2" indent="-285750">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Weather Data Integration: Utilizing weather data to predict environmental impacts on crop yield.</a:t>
            </a:r>
          </a:p>
          <a:p>
            <a:pPr marL="280987" lvl="1" indent="0">
              <a:buNone/>
            </a:pPr>
            <a:r>
              <a:rPr lang="en-US" sz="1600" b="1" i="0" dirty="0">
                <a:effectLst/>
                <a:latin typeface="Times New Roman" panose="02020603050405020304" pitchFamily="18" charset="0"/>
                <a:cs typeface="Times New Roman" panose="02020603050405020304" pitchFamily="18" charset="0"/>
              </a:rPr>
              <a:t>Incorporation of Advanced Technologies:</a:t>
            </a:r>
            <a:endParaRPr lang="en-US" sz="1600" b="0" i="0" dirty="0">
              <a:effectLst/>
              <a:latin typeface="Times New Roman" panose="02020603050405020304" pitchFamily="18" charset="0"/>
              <a:cs typeface="Times New Roman" panose="02020603050405020304" pitchFamily="18" charset="0"/>
            </a:endParaRPr>
          </a:p>
          <a:p>
            <a:pPr marL="1081278" lvl="2" indent="-285750">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Blockchain for Supply Chain Transparency: Implementing blockchain technology to track and trace agricultural products from farm to consumer, ensuring transparency and quality control.</a:t>
            </a:r>
          </a:p>
          <a:p>
            <a:pPr marL="1081278" lvl="2" indent="-285750">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Edge Computing for Real-time Analysis: Deploying edge computing devices for real-time analysis of agricultural data, enabling faster decision-making and response.</a:t>
            </a:r>
          </a:p>
          <a:p>
            <a:pPr marL="280987" lvl="1" indent="0">
              <a:buNone/>
            </a:pPr>
            <a:r>
              <a:rPr lang="en-US" sz="1600" b="1" i="0" dirty="0">
                <a:effectLst/>
                <a:latin typeface="Times New Roman" panose="02020603050405020304" pitchFamily="18" charset="0"/>
                <a:cs typeface="Times New Roman" panose="02020603050405020304" pitchFamily="18" charset="0"/>
              </a:rPr>
              <a:t>Collaboration with Research Institutions:</a:t>
            </a:r>
            <a:r>
              <a:rPr lang="en-US" sz="1600" b="0" i="0" dirty="0">
                <a:effectLst/>
                <a:latin typeface="Times New Roman" panose="02020603050405020304" pitchFamily="18" charset="0"/>
                <a:cs typeface="Times New Roman" panose="02020603050405020304" pitchFamily="18" charset="0"/>
              </a:rPr>
              <a:t> </a:t>
            </a:r>
          </a:p>
          <a:p>
            <a:pPr lvl="1">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Partnering with research institutions for continuous improvement and innovation in agricultural data analysis techniques.</a:t>
            </a:r>
          </a:p>
          <a:p>
            <a:pPr marL="280987" lvl="1" indent="0">
              <a:buNone/>
            </a:pPr>
            <a:endParaRPr lang="en-IN" sz="1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A1EDF8A-C4BF-23DF-8198-6E1E66BD0D62}"/>
              </a:ext>
            </a:extLst>
          </p:cNvPr>
          <p:cNvPicPr>
            <a:picLocks noChangeAspect="1"/>
          </p:cNvPicPr>
          <p:nvPr/>
        </p:nvPicPr>
        <p:blipFill>
          <a:blip r:embed="rId2"/>
          <a:stretch>
            <a:fillRect/>
          </a:stretch>
        </p:blipFill>
        <p:spPr>
          <a:xfrm>
            <a:off x="10105830" y="619337"/>
            <a:ext cx="1400370" cy="465082"/>
          </a:xfrm>
          <a:prstGeom prst="rect">
            <a:avLst/>
          </a:prstGeom>
        </p:spPr>
      </p:pic>
      <p:sp>
        <p:nvSpPr>
          <p:cNvPr id="5" name="Rectangle 4">
            <a:extLst>
              <a:ext uri="{FF2B5EF4-FFF2-40B4-BE49-F238E27FC236}">
                <a16:creationId xmlns:a16="http://schemas.microsoft.com/office/drawing/2014/main" id="{2A3DA815-C5BC-E7A9-4E20-7A045EC4D6F5}"/>
              </a:ext>
            </a:extLst>
          </p:cNvPr>
          <p:cNvSpPr/>
          <p:nvPr/>
        </p:nvSpPr>
        <p:spPr bwMode="auto">
          <a:xfrm>
            <a:off x="914400" y="620116"/>
            <a:ext cx="9191430" cy="465083"/>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r>
              <a:rPr kumimoji="0" lang="en-US" sz="1400" b="1" i="0" u="none" strike="noStrike" kern="0" cap="none" spc="0" normalizeH="0" baseline="0" noProof="0" dirty="0">
                <a:ln>
                  <a:noFill/>
                </a:ln>
                <a:solidFill>
                  <a:schemeClr val="bg1"/>
                </a:solidFill>
                <a:effectLst/>
                <a:uLnTx/>
                <a:uFillTx/>
                <a:latin typeface="+mj-lt"/>
                <a:ea typeface="Calibri" panose="020F0502020204030204" pitchFamily="34" charset="0"/>
                <a:cs typeface="Calibri" panose="020F0502020204030204" pitchFamily="34" charset="0"/>
                <a:sym typeface="Arial"/>
              </a:rPr>
              <a:t>A</a:t>
            </a:r>
            <a:r>
              <a:rPr kumimoji="0" lang="en-IN" sz="1400" b="1" i="0" u="none" strike="noStrike" kern="0" cap="none" spc="0" normalizeH="0" baseline="0" noProof="0" dirty="0">
                <a:ln>
                  <a:noFill/>
                </a:ln>
                <a:solidFill>
                  <a:schemeClr val="bg1"/>
                </a:solidFill>
                <a:effectLst/>
                <a:uLnTx/>
                <a:uFillTx/>
                <a:latin typeface="+mj-lt"/>
                <a:ea typeface="Calibri" panose="020F0502020204030204" pitchFamily="34" charset="0"/>
                <a:cs typeface="Calibri" panose="020F0502020204030204" pitchFamily="34" charset="0"/>
                <a:sym typeface="Arial"/>
              </a:rPr>
              <a:t>agricultural Raw Material Analysis</a:t>
            </a:r>
            <a:endParaRPr lang="en-IN" sz="1400" b="1" dirty="0">
              <a:solidFill>
                <a:schemeClr val="bg1"/>
              </a:solidFill>
              <a:latin typeface="+mj-lt"/>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39158265"/>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25412D-8E5F-4AFC-0EDB-2B9CD59BEB50}"/>
              </a:ext>
            </a:extLst>
          </p:cNvPr>
          <p:cNvSpPr>
            <a:spLocks noGrp="1"/>
          </p:cNvSpPr>
          <p:nvPr>
            <p:ph sz="quarter" idx="10"/>
          </p:nvPr>
        </p:nvSpPr>
        <p:spPr>
          <a:xfrm>
            <a:off x="914400" y="868680"/>
            <a:ext cx="10369296" cy="4389120"/>
          </a:xfrm>
        </p:spPr>
        <p:txBody>
          <a:bodyPr/>
          <a:lstStyle/>
          <a:p>
            <a:pPr marL="0" indent="0">
              <a:buNone/>
            </a:pPr>
            <a:r>
              <a:rPr lang="en-US" sz="1600" dirty="0">
                <a:latin typeface="Times New Roman" panose="02020603050405020304" pitchFamily="18" charset="0"/>
                <a:cs typeface="Times New Roman" panose="02020603050405020304" pitchFamily="18" charset="0"/>
              </a:rPr>
              <a:t>The future scope of agricultural raw material analysis is broad and evolving, driven by technological advancements, demographic shifts, environmental challenges, and changing market dynamics. Here are some key areas that represent the future scope of agricultural raw material analysis</a:t>
            </a:r>
          </a:p>
          <a:p>
            <a:r>
              <a:rPr lang="en-US" sz="1600" dirty="0">
                <a:effectLst/>
                <a:latin typeface="Times New Roman" panose="02020603050405020304" pitchFamily="18" charset="0"/>
                <a:ea typeface="Calibri" panose="020F0502020204030204" pitchFamily="34" charset="0"/>
                <a:cs typeface="Times New Roman" panose="02020603050405020304" pitchFamily="18" charset="0"/>
              </a:rPr>
              <a:t>Precision Agriculture:</a:t>
            </a:r>
          </a:p>
          <a:p>
            <a:pPr marL="0" indent="0">
              <a:buNone/>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The adoption of precision agriculture technologies, such as sensors, drones, satellite imagery, and machine learning algorithms, will continue to increase. These technologies enable farmers to monitor crop health, optimize irrigation and fertilizer usage, and maximize yields while minimizing inputs and environmental impact.</a:t>
            </a:r>
          </a:p>
          <a:p>
            <a:r>
              <a:rPr lang="en-US" sz="1600" dirty="0">
                <a:effectLst/>
                <a:latin typeface="Times New Roman" panose="02020603050405020304" pitchFamily="18" charset="0"/>
                <a:ea typeface="Calibri" panose="020F0502020204030204" pitchFamily="34" charset="0"/>
                <a:cs typeface="Times New Roman" panose="02020603050405020304" pitchFamily="18" charset="0"/>
              </a:rPr>
              <a:t>Big Data and Analytics:</a:t>
            </a:r>
          </a:p>
          <a:p>
            <a:pPr marL="0" indent="0">
              <a:buNone/>
            </a:pP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The volume, variety, and velocity of agricultural data are increasing rapidly. Advanced data analytics techniques, including artificial intelligence, predictive modeling, and data mining, will play a crucial role in analyzing large datasets to derive actionable insights for farmers, agribusinesses, and policymakers.</a:t>
            </a:r>
          </a:p>
          <a:p>
            <a:r>
              <a:rPr lang="en-US" sz="1600" dirty="0">
                <a:effectLst/>
                <a:latin typeface="Times New Roman" panose="02020603050405020304" pitchFamily="18" charset="0"/>
                <a:ea typeface="Calibri" panose="020F0502020204030204" pitchFamily="34" charset="0"/>
                <a:cs typeface="Times New Roman" panose="02020603050405020304" pitchFamily="18" charset="0"/>
              </a:rPr>
              <a:t>Digital Platforms and Marketplaces: </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Digital platforms and marketplaces are transforming agricultural markets by connecting farmers directly with buyers, processors, and consumers. Agricultural raw material analysis will focus on developing online platforms, mobile apps, and e-commerce solutions to facilitate transparent and efficient trade of agricultural commodities.</a:t>
            </a:r>
            <a:br>
              <a:rPr lang="en-US" sz="1600" dirty="0">
                <a:effectLst/>
                <a:latin typeface="Times New Roman" panose="02020603050405020304" pitchFamily="18" charset="0"/>
                <a:ea typeface="Calibri" panose="020F0502020204030204" pitchFamily="34" charset="0"/>
                <a:cs typeface="Times New Roman" panose="02020603050405020304" pitchFamily="18" charset="0"/>
              </a:rPr>
            </a:b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8746864"/>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E063CD-65D1-E789-DD07-27BCA95AA2A5}"/>
              </a:ext>
            </a:extLst>
          </p:cNvPr>
          <p:cNvSpPr>
            <a:spLocks noGrp="1"/>
          </p:cNvSpPr>
          <p:nvPr>
            <p:ph sz="quarter" idx="10"/>
          </p:nvPr>
        </p:nvSpPr>
        <p:spPr>
          <a:xfrm>
            <a:off x="914400" y="594360"/>
            <a:ext cx="10347960" cy="6004561"/>
          </a:xfrm>
        </p:spPr>
        <p:txBody>
          <a:bodyPr/>
          <a:lstStyle/>
          <a:p>
            <a:pPr algn="just">
              <a:lnSpc>
                <a:spcPct val="150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Regenerative Agriculture: </a:t>
            </a:r>
          </a:p>
          <a:p>
            <a:pPr marL="0" indent="0" algn="just">
              <a:lnSpc>
                <a:spcPct val="150000"/>
              </a:lnSpc>
              <a:spcAft>
                <a:spcPts val="800"/>
              </a:spcAft>
              <a:buNone/>
            </a:pP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Regenerative agriculture practices aim to restore and enhance ecosystem health, soil fertility, and biodiversity while sequestering carbon from the atmosphere. Agricultural raw material analysis will evaluate the benefits of regenerative practices, such as cover cropping, crop rotation, and agroforestry, for soil conservation, carbon sequestration, and farm profitability.</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Urban Agriculture:</a:t>
            </a:r>
          </a:p>
          <a:p>
            <a:pPr marL="0" indent="0" algn="just">
              <a:lnSpc>
                <a:spcPct val="150000"/>
              </a:lnSpc>
              <a:spcAft>
                <a:spcPts val="800"/>
              </a:spcAft>
              <a:buNone/>
            </a:pP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Urbanization and population growth are driving interest in urban agriculture initiatives, such as rooftop gardens, vertical farms, and community gardens. Agricultural raw material analysis will explore the potential of urban agriculture to provide fresh produce, improve food security, and promote local food systems in urban areas.</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600" dirty="0">
                <a:effectLst/>
                <a:latin typeface="Times New Roman" panose="02020603050405020304" pitchFamily="18" charset="0"/>
                <a:ea typeface="Calibri" panose="020F0502020204030204" pitchFamily="34" charset="0"/>
                <a:cs typeface="Times New Roman" panose="02020603050405020304" pitchFamily="18" charset="0"/>
              </a:rPr>
              <a:t>10.Policy Support and Innovation:</a:t>
            </a:r>
          </a:p>
          <a:p>
            <a:pPr marL="0" indent="0">
              <a:buNone/>
            </a:pP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Governments, research institutions, and international organizations are investing in agricultural research, innovation, and policy support to address food security, rural development, and sustainability challenges. </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9995255"/>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26373-6203-2936-C718-84EAA3E3CAD5}"/>
              </a:ext>
            </a:extLst>
          </p:cNvPr>
          <p:cNvSpPr>
            <a:spLocks noGrp="1"/>
          </p:cNvSpPr>
          <p:nvPr>
            <p:ph type="title"/>
          </p:nvPr>
        </p:nvSpPr>
        <p:spPr>
          <a:xfrm>
            <a:off x="885495" y="1418343"/>
            <a:ext cx="9288517" cy="307777"/>
          </a:xfrm>
        </p:spPr>
        <p:txBody>
          <a:bodyPr/>
          <a:lstStyle/>
          <a:p>
            <a:r>
              <a:rPr lang="en-US" sz="2000" b="0" dirty="0">
                <a:latin typeface="Times New Roman" panose="02020603050405020304" pitchFamily="18" charset="0"/>
                <a:cs typeface="Times New Roman" panose="02020603050405020304" pitchFamily="18" charset="0"/>
              </a:rPr>
              <a:t>C</a:t>
            </a:r>
            <a:r>
              <a:rPr lang="en-US" sz="2000" b="0" i="0" dirty="0">
                <a:effectLst/>
                <a:latin typeface="Times New Roman" panose="02020603050405020304" pitchFamily="18" charset="0"/>
                <a:cs typeface="Times New Roman" panose="02020603050405020304" pitchFamily="18" charset="0"/>
              </a:rPr>
              <a:t>onclusion</a:t>
            </a:r>
            <a:endParaRPr lang="en-IN" sz="2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15FA531-2181-2F11-60AD-7F529D5C9B88}"/>
              </a:ext>
            </a:extLst>
          </p:cNvPr>
          <p:cNvSpPr>
            <a:spLocks noGrp="1"/>
          </p:cNvSpPr>
          <p:nvPr>
            <p:ph sz="quarter" idx="10"/>
          </p:nvPr>
        </p:nvSpPr>
        <p:spPr>
          <a:xfrm>
            <a:off x="1355835" y="2010656"/>
            <a:ext cx="9586485" cy="4227227"/>
          </a:xfrm>
        </p:spPr>
        <p:txBody>
          <a:bodyPr/>
          <a:lstStyle/>
          <a:p>
            <a:r>
              <a:rPr lang="en-US" sz="1600" b="0" i="0" dirty="0">
                <a:effectLst/>
                <a:latin typeface="Times New Roman" panose="02020603050405020304" pitchFamily="18" charset="0"/>
                <a:cs typeface="Times New Roman" panose="02020603050405020304" pitchFamily="18" charset="0"/>
              </a:rPr>
              <a:t>In conclusion, agricultural raw material analysis holds immense potential for revolutionizing modern farming practices. By harnessing the power of data-driven approaches, farmers can optimize their resource allocation, improve crop yield, and ensure sustainable agricultural practices. </a:t>
            </a:r>
          </a:p>
          <a:p>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Through the analysis of agricultural data, including production statistics, market trends, weather patterns, and policy developments, stakeholders gain valuable insights into supply-demand dynamics, price fluctuations, risk factors, and opportunities in the agricultural market. This knowledge empowers farmers, agribusinesses, policymakers, investors, and consumers to address key challenges and capitalize on emerging trends in the agricultural sector.</a:t>
            </a:r>
            <a:endParaRPr lang="en-US" sz="1600" b="0" i="0" dirty="0">
              <a:effectLst/>
              <a:latin typeface="Times New Roman" panose="02020603050405020304" pitchFamily="18" charset="0"/>
              <a:cs typeface="Times New Roman" panose="02020603050405020304" pitchFamily="18" charset="0"/>
            </a:endParaRPr>
          </a:p>
          <a:p>
            <a:r>
              <a:rPr lang="en-US" sz="1600" b="0" i="0" dirty="0">
                <a:effectLst/>
                <a:latin typeface="Times New Roman" panose="02020603050405020304" pitchFamily="18" charset="0"/>
                <a:cs typeface="Times New Roman" panose="02020603050405020304" pitchFamily="18" charset="0"/>
              </a:rPr>
              <a:t>The proposed system offers a systematic solution for addressing the challenges faced in traditional farming methods and paves the way for a more efficient and productive agricultural sector.</a:t>
            </a:r>
          </a:p>
          <a:p>
            <a:r>
              <a:rPr lang="en-US" sz="1600" dirty="0">
                <a:latin typeface="Times New Roman" panose="02020603050405020304" pitchFamily="18" charset="0"/>
                <a:cs typeface="Times New Roman" panose="02020603050405020304" pitchFamily="18" charset="0"/>
              </a:rPr>
              <a:t>In essence, agricultural raw material analysis is not just about analyzing data; it's about unlocking the potential of agriculture to nourish people, sustain the planet, and foster economic prosperity. By harnessing the power of information, technology, and collaboration, we can address the complex challenges facing agriculture and create a more sustainable and equitable food system for all.</a:t>
            </a:r>
            <a:br>
              <a:rPr lang="en-US" sz="1600" dirty="0">
                <a:latin typeface="Times New Roman" panose="02020603050405020304" pitchFamily="18" charset="0"/>
                <a:cs typeface="Times New Roman" panose="02020603050405020304" pitchFamily="18" charset="0"/>
              </a:rPr>
            </a:br>
            <a:endParaRPr lang="en-IN" sz="16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F6B4417-7DF6-814F-B1C5-C379EFCCB40F}"/>
              </a:ext>
            </a:extLst>
          </p:cNvPr>
          <p:cNvPicPr>
            <a:picLocks noChangeAspect="1"/>
          </p:cNvPicPr>
          <p:nvPr/>
        </p:nvPicPr>
        <p:blipFill>
          <a:blip r:embed="rId2"/>
          <a:stretch>
            <a:fillRect/>
          </a:stretch>
        </p:blipFill>
        <p:spPr>
          <a:xfrm>
            <a:off x="10105830" y="619337"/>
            <a:ext cx="1400370" cy="465082"/>
          </a:xfrm>
          <a:prstGeom prst="rect">
            <a:avLst/>
          </a:prstGeom>
        </p:spPr>
      </p:pic>
      <p:sp>
        <p:nvSpPr>
          <p:cNvPr id="5" name="Rectangle 4">
            <a:extLst>
              <a:ext uri="{FF2B5EF4-FFF2-40B4-BE49-F238E27FC236}">
                <a16:creationId xmlns:a16="http://schemas.microsoft.com/office/drawing/2014/main" id="{F6B5C5A5-8C7B-9AEB-908C-7C13EDA65A8E}"/>
              </a:ext>
            </a:extLst>
          </p:cNvPr>
          <p:cNvSpPr/>
          <p:nvPr/>
        </p:nvSpPr>
        <p:spPr bwMode="auto">
          <a:xfrm>
            <a:off x="914400" y="620116"/>
            <a:ext cx="9191430" cy="465083"/>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r>
              <a:rPr kumimoji="0" lang="en-US" sz="1400" b="1" i="0" u="none" strike="noStrike" kern="0" cap="none" spc="0" normalizeH="0" baseline="0" noProof="0" dirty="0">
                <a:ln>
                  <a:noFill/>
                </a:ln>
                <a:solidFill>
                  <a:schemeClr val="bg1"/>
                </a:solidFill>
                <a:effectLst/>
                <a:uLnTx/>
                <a:uFillTx/>
                <a:latin typeface="+mj-lt"/>
                <a:ea typeface="Calibri" panose="020F0502020204030204" pitchFamily="34" charset="0"/>
                <a:cs typeface="Calibri" panose="020F0502020204030204" pitchFamily="34" charset="0"/>
                <a:sym typeface="Arial"/>
              </a:rPr>
              <a:t>A</a:t>
            </a:r>
            <a:r>
              <a:rPr kumimoji="0" lang="en-IN" sz="1400" b="1" i="0" u="none" strike="noStrike" kern="0" cap="none" spc="0" normalizeH="0" baseline="0" noProof="0" dirty="0">
                <a:ln>
                  <a:noFill/>
                </a:ln>
                <a:solidFill>
                  <a:schemeClr val="bg1"/>
                </a:solidFill>
                <a:effectLst/>
                <a:uLnTx/>
                <a:uFillTx/>
                <a:latin typeface="+mj-lt"/>
                <a:ea typeface="Calibri" panose="020F0502020204030204" pitchFamily="34" charset="0"/>
                <a:cs typeface="Calibri" panose="020F0502020204030204" pitchFamily="34" charset="0"/>
                <a:sym typeface="Arial"/>
              </a:rPr>
              <a:t>agricultural Raw Material Analysis</a:t>
            </a:r>
            <a:endParaRPr lang="en-IN" sz="1400" b="1" dirty="0">
              <a:solidFill>
                <a:schemeClr val="bg1"/>
              </a:solidFill>
              <a:latin typeface="+mj-lt"/>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29105"/>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1FD55-3365-8188-20F7-93B3A9205643}"/>
              </a:ext>
            </a:extLst>
          </p:cNvPr>
          <p:cNvSpPr>
            <a:spLocks noGrp="1"/>
          </p:cNvSpPr>
          <p:nvPr>
            <p:ph type="title"/>
          </p:nvPr>
        </p:nvSpPr>
        <p:spPr>
          <a:xfrm>
            <a:off x="927539" y="1271204"/>
            <a:ext cx="10826496" cy="369332"/>
          </a:xfrm>
        </p:spPr>
        <p:txBody>
          <a:bodyPr/>
          <a:lstStyle/>
          <a:p>
            <a:r>
              <a:rPr lang="en-US" sz="2000" dirty="0"/>
              <a:t>References</a:t>
            </a:r>
            <a:r>
              <a:rPr lang="en-US" dirty="0"/>
              <a:t> </a:t>
            </a:r>
            <a:endParaRPr lang="en-IN" dirty="0"/>
          </a:p>
        </p:txBody>
      </p:sp>
      <p:sp>
        <p:nvSpPr>
          <p:cNvPr id="3" name="Content Placeholder 2">
            <a:extLst>
              <a:ext uri="{FF2B5EF4-FFF2-40B4-BE49-F238E27FC236}">
                <a16:creationId xmlns:a16="http://schemas.microsoft.com/office/drawing/2014/main" id="{94F3E710-14D6-8FD9-328A-B8DA8AF1D9F8}"/>
              </a:ext>
            </a:extLst>
          </p:cNvPr>
          <p:cNvSpPr>
            <a:spLocks noGrp="1"/>
          </p:cNvSpPr>
          <p:nvPr>
            <p:ph sz="quarter" idx="10"/>
          </p:nvPr>
        </p:nvSpPr>
        <p:spPr/>
        <p:txBody>
          <a:bodyPr/>
          <a:lstStyle/>
          <a:p>
            <a:r>
              <a:rPr lang="en-IN" sz="1600" dirty="0">
                <a:hlinkClick r:id="rId2"/>
              </a:rPr>
              <a:t>https://www.sciencedirect.com/science/article/abs/pii/S0301421513012731</a:t>
            </a:r>
            <a:endParaRPr lang="en-IN" sz="1600" dirty="0"/>
          </a:p>
          <a:p>
            <a:r>
              <a:rPr lang="en-IN" sz="1600" dirty="0">
                <a:hlinkClick r:id="rId3"/>
              </a:rPr>
              <a:t>https://www.elibrary.imf.org/display/book/9781451943061/ch004.xml</a:t>
            </a:r>
            <a:endParaRPr lang="en-IN" sz="1600" dirty="0"/>
          </a:p>
          <a:p>
            <a:r>
              <a:rPr lang="en-IN" sz="1600" dirty="0">
                <a:hlinkClick r:id="rId4"/>
              </a:rPr>
              <a:t>https://iopscience.iop.org/article/10.1088/1755-1315/949/1/012025/pdf</a:t>
            </a:r>
            <a:r>
              <a:rPr lang="en-IN" sz="1600" dirty="0"/>
              <a:t>.</a:t>
            </a:r>
            <a:br>
              <a:rPr lang="en-IN" sz="1600" dirty="0"/>
            </a:br>
            <a:endParaRPr lang="en-IN" sz="1600" dirty="0"/>
          </a:p>
        </p:txBody>
      </p:sp>
      <p:pic>
        <p:nvPicPr>
          <p:cNvPr id="4" name="Picture 3">
            <a:extLst>
              <a:ext uri="{FF2B5EF4-FFF2-40B4-BE49-F238E27FC236}">
                <a16:creationId xmlns:a16="http://schemas.microsoft.com/office/drawing/2014/main" id="{E4A68142-C6A8-E509-431A-5C8045EDB145}"/>
              </a:ext>
            </a:extLst>
          </p:cNvPr>
          <p:cNvPicPr>
            <a:picLocks noChangeAspect="1"/>
          </p:cNvPicPr>
          <p:nvPr/>
        </p:nvPicPr>
        <p:blipFill>
          <a:blip r:embed="rId5"/>
          <a:stretch>
            <a:fillRect/>
          </a:stretch>
        </p:blipFill>
        <p:spPr>
          <a:xfrm>
            <a:off x="10105830" y="619337"/>
            <a:ext cx="1400370" cy="465082"/>
          </a:xfrm>
          <a:prstGeom prst="rect">
            <a:avLst/>
          </a:prstGeom>
        </p:spPr>
      </p:pic>
      <p:sp>
        <p:nvSpPr>
          <p:cNvPr id="5" name="Rectangle 4">
            <a:extLst>
              <a:ext uri="{FF2B5EF4-FFF2-40B4-BE49-F238E27FC236}">
                <a16:creationId xmlns:a16="http://schemas.microsoft.com/office/drawing/2014/main" id="{470ACE5F-6B35-77F4-8E8A-1AAD70DD4F38}"/>
              </a:ext>
            </a:extLst>
          </p:cNvPr>
          <p:cNvSpPr/>
          <p:nvPr/>
        </p:nvSpPr>
        <p:spPr bwMode="auto">
          <a:xfrm>
            <a:off x="914400" y="620116"/>
            <a:ext cx="9191430" cy="465083"/>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r>
              <a:rPr kumimoji="0" lang="en-US" sz="1400" b="1" i="0" u="none" strike="noStrike" kern="0" cap="none" spc="0" normalizeH="0" baseline="0" noProof="0" dirty="0">
                <a:ln>
                  <a:noFill/>
                </a:ln>
                <a:solidFill>
                  <a:schemeClr val="bg1"/>
                </a:solidFill>
                <a:effectLst/>
                <a:uLnTx/>
                <a:uFillTx/>
                <a:latin typeface="+mj-lt"/>
                <a:ea typeface="ＭＳ Ｐゴシック"/>
                <a:cs typeface="Times New Roman" panose="02020603050405020304" pitchFamily="18" charset="0"/>
                <a:sym typeface="Arial"/>
              </a:rPr>
              <a:t>A</a:t>
            </a:r>
            <a:r>
              <a:rPr kumimoji="0" lang="en-IN" sz="1400" b="1" i="0" u="none" strike="noStrike" kern="0" cap="none" spc="0" normalizeH="0" baseline="0" noProof="0" dirty="0">
                <a:ln>
                  <a:noFill/>
                </a:ln>
                <a:solidFill>
                  <a:schemeClr val="bg1"/>
                </a:solidFill>
                <a:effectLst/>
                <a:uLnTx/>
                <a:uFillTx/>
                <a:latin typeface="+mj-lt"/>
                <a:ea typeface="ＭＳ Ｐゴシック"/>
                <a:cs typeface="Times New Roman" panose="02020603050405020304" pitchFamily="18" charset="0"/>
                <a:sym typeface="Arial"/>
              </a:rPr>
              <a:t>agricultural Raw Material Analysis</a:t>
            </a:r>
            <a:endParaRPr lang="en-IN" sz="1400" b="1" dirty="0">
              <a:solidFill>
                <a:schemeClr val="bg1"/>
              </a:solidFill>
              <a:latin typeface="+mj-lt"/>
              <a:ea typeface="ＭＳ Ｐゴシック" pitchFamily="16" charset="-128"/>
              <a:cs typeface="Times New Roman" panose="02020603050405020304" pitchFamily="18" charset="0"/>
            </a:endParaRPr>
          </a:p>
        </p:txBody>
      </p:sp>
    </p:spTree>
    <p:extLst>
      <p:ext uri="{BB962C8B-B14F-4D97-AF65-F5344CB8AC3E}">
        <p14:creationId xmlns:p14="http://schemas.microsoft.com/office/powerpoint/2010/main" val="1047695182"/>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FAB2D4F-AC0F-0DAE-FCCC-4D70A0E2BF80}"/>
              </a:ext>
            </a:extLst>
          </p:cNvPr>
          <p:cNvSpPr txBox="1"/>
          <p:nvPr/>
        </p:nvSpPr>
        <p:spPr>
          <a:xfrm>
            <a:off x="4855778" y="3076903"/>
            <a:ext cx="2638097" cy="704193"/>
          </a:xfrm>
          <a:prstGeom prst="rect">
            <a:avLst/>
          </a:prstGeom>
          <a:noFill/>
          <a:effectLst/>
        </p:spPr>
        <p:txBody>
          <a:bodyPr wrap="none" lIns="0" tIns="0" rIns="0" bIns="0" rtlCol="0">
            <a:noAutofit/>
          </a:bodyPr>
          <a:lstStyle/>
          <a:p>
            <a:pPr algn="l" eaLnBrk="0" hangingPunct="0">
              <a:lnSpc>
                <a:spcPts val="1800"/>
              </a:lnSpc>
            </a:pPr>
            <a:r>
              <a:rPr lang="en-US" sz="3600" b="1" dirty="0">
                <a:latin typeface="Times New Roman" panose="02020603050405020304" pitchFamily="18" charset="0"/>
                <a:cs typeface="Times New Roman" panose="02020603050405020304" pitchFamily="18" charset="0"/>
              </a:rPr>
              <a:t>Thank you !</a:t>
            </a:r>
            <a:endParaRPr lang="en-IN"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9763162"/>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212006-854D-FA49-00C1-37930FC74CFB}"/>
              </a:ext>
            </a:extLst>
          </p:cNvPr>
          <p:cNvPicPr>
            <a:picLocks noChangeAspect="1"/>
          </p:cNvPicPr>
          <p:nvPr/>
        </p:nvPicPr>
        <p:blipFill>
          <a:blip r:embed="rId2"/>
          <a:stretch>
            <a:fillRect/>
          </a:stretch>
        </p:blipFill>
        <p:spPr>
          <a:xfrm>
            <a:off x="10105830" y="619337"/>
            <a:ext cx="1400370" cy="465082"/>
          </a:xfrm>
          <a:prstGeom prst="rect">
            <a:avLst/>
          </a:prstGeom>
        </p:spPr>
      </p:pic>
      <p:sp>
        <p:nvSpPr>
          <p:cNvPr id="6" name="Rectangle 5">
            <a:extLst>
              <a:ext uri="{FF2B5EF4-FFF2-40B4-BE49-F238E27FC236}">
                <a16:creationId xmlns:a16="http://schemas.microsoft.com/office/drawing/2014/main" id="{720BAE86-9602-27DB-0371-908348B48CF3}"/>
              </a:ext>
            </a:extLst>
          </p:cNvPr>
          <p:cNvSpPr/>
          <p:nvPr/>
        </p:nvSpPr>
        <p:spPr bwMode="auto">
          <a:xfrm>
            <a:off x="914400" y="620116"/>
            <a:ext cx="9191430" cy="465083"/>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r>
              <a:rPr kumimoji="0" lang="en-US" sz="1400" b="1" i="0" u="none" strike="noStrike" kern="0" cap="none" spc="0" normalizeH="0" baseline="0" noProof="0" dirty="0">
                <a:ln>
                  <a:noFill/>
                </a:ln>
                <a:solidFill>
                  <a:schemeClr val="bg1"/>
                </a:solidFill>
                <a:effectLst/>
                <a:uLnTx/>
                <a:uFillTx/>
                <a:latin typeface="Arial"/>
                <a:ea typeface="ＭＳ Ｐゴシック"/>
                <a:cs typeface="+mn-cs"/>
                <a:sym typeface="Arial"/>
              </a:rPr>
              <a:t>A</a:t>
            </a:r>
            <a:r>
              <a:rPr kumimoji="0" lang="en-IN" sz="1400" b="1" i="0" u="none" strike="noStrike" kern="0" cap="none" spc="0" normalizeH="0" baseline="0" noProof="0" dirty="0">
                <a:ln>
                  <a:noFill/>
                </a:ln>
                <a:solidFill>
                  <a:schemeClr val="bg1"/>
                </a:solidFill>
                <a:effectLst/>
                <a:uLnTx/>
                <a:uFillTx/>
                <a:latin typeface="Arial"/>
                <a:ea typeface="ＭＳ Ｐゴシック"/>
                <a:cs typeface="+mn-cs"/>
                <a:sym typeface="Arial"/>
              </a:rPr>
              <a:t>agricultural Raw Material Analysis</a:t>
            </a:r>
            <a:endParaRPr lang="en-IN" sz="1400" b="1" dirty="0">
              <a:solidFill>
                <a:schemeClr val="bg1"/>
              </a:solidFill>
              <a:latin typeface="Arial" charset="0"/>
              <a:ea typeface="ＭＳ Ｐゴシック" pitchFamily="16" charset="-128"/>
              <a:cs typeface="ＭＳ Ｐゴシック" pitchFamily="-97" charset="-128"/>
            </a:endParaRPr>
          </a:p>
        </p:txBody>
      </p:sp>
      <p:sp>
        <p:nvSpPr>
          <p:cNvPr id="9" name="TextBox 8">
            <a:extLst>
              <a:ext uri="{FF2B5EF4-FFF2-40B4-BE49-F238E27FC236}">
                <a16:creationId xmlns:a16="http://schemas.microsoft.com/office/drawing/2014/main" id="{EC0B8790-0A38-26ED-1AB6-9332A9E2360F}"/>
              </a:ext>
            </a:extLst>
          </p:cNvPr>
          <p:cNvSpPr txBox="1"/>
          <p:nvPr/>
        </p:nvSpPr>
        <p:spPr>
          <a:xfrm>
            <a:off x="1597572" y="3187849"/>
            <a:ext cx="9639367" cy="646331"/>
          </a:xfrm>
          <a:prstGeom prst="rect">
            <a:avLst/>
          </a:prstGeom>
          <a:noFill/>
        </p:spPr>
        <p:txBody>
          <a:bodyPr wrap="square" rtlCol="0">
            <a:spAutoFit/>
          </a:bodyPr>
          <a:lstStyle/>
          <a:p>
            <a:pPr algn="ctr"/>
            <a:r>
              <a:rPr lang="en-US" sz="2000" b="1" dirty="0">
                <a:solidFill>
                  <a:schemeClr val="tx1"/>
                </a:solidFill>
              </a:rPr>
              <a:t>Disclaimer</a:t>
            </a:r>
          </a:p>
          <a:p>
            <a:pPr algn="ctr"/>
            <a:r>
              <a:rPr lang="en-US" sz="1600"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1784825092"/>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212006-854D-FA49-00C1-37930FC74CFB}"/>
              </a:ext>
            </a:extLst>
          </p:cNvPr>
          <p:cNvPicPr>
            <a:picLocks noChangeAspect="1"/>
          </p:cNvPicPr>
          <p:nvPr/>
        </p:nvPicPr>
        <p:blipFill>
          <a:blip r:embed="rId2"/>
          <a:stretch>
            <a:fillRect/>
          </a:stretch>
        </p:blipFill>
        <p:spPr>
          <a:xfrm>
            <a:off x="10105830" y="619337"/>
            <a:ext cx="1400370" cy="465082"/>
          </a:xfrm>
          <a:prstGeom prst="rect">
            <a:avLst/>
          </a:prstGeom>
        </p:spPr>
      </p:pic>
      <p:sp>
        <p:nvSpPr>
          <p:cNvPr id="6" name="Rectangle 5">
            <a:extLst>
              <a:ext uri="{FF2B5EF4-FFF2-40B4-BE49-F238E27FC236}">
                <a16:creationId xmlns:a16="http://schemas.microsoft.com/office/drawing/2014/main" id="{720BAE86-9602-27DB-0371-908348B48CF3}"/>
              </a:ext>
            </a:extLst>
          </p:cNvPr>
          <p:cNvSpPr/>
          <p:nvPr/>
        </p:nvSpPr>
        <p:spPr bwMode="auto">
          <a:xfrm>
            <a:off x="914400" y="620116"/>
            <a:ext cx="9191430" cy="465083"/>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r>
              <a:rPr kumimoji="0" lang="en-US" sz="1400" b="1" i="0" u="none" strike="noStrike" kern="0" cap="none" spc="0" normalizeH="0" baseline="0" noProof="0" dirty="0">
                <a:ln>
                  <a:noFill/>
                </a:ln>
                <a:solidFill>
                  <a:schemeClr val="bg1"/>
                </a:solidFill>
                <a:effectLst/>
                <a:uLnTx/>
                <a:uFillTx/>
                <a:latin typeface="Arial"/>
                <a:ea typeface="ＭＳ Ｐゴシック"/>
                <a:cs typeface="+mn-cs"/>
                <a:sym typeface="Arial"/>
              </a:rPr>
              <a:t>A</a:t>
            </a:r>
            <a:r>
              <a:rPr kumimoji="0" lang="en-IN" sz="1400" b="1" i="0" u="none" strike="noStrike" kern="0" cap="none" spc="0" normalizeH="0" baseline="0" noProof="0" dirty="0">
                <a:ln>
                  <a:noFill/>
                </a:ln>
                <a:solidFill>
                  <a:schemeClr val="bg1"/>
                </a:solidFill>
                <a:effectLst/>
                <a:uLnTx/>
                <a:uFillTx/>
                <a:latin typeface="Arial"/>
                <a:ea typeface="ＭＳ Ｐゴシック"/>
                <a:cs typeface="+mn-cs"/>
                <a:sym typeface="Arial"/>
              </a:rPr>
              <a:t>agricultural Raw Material Analysis</a:t>
            </a:r>
            <a:endParaRPr lang="en-IN" sz="1400" b="1" dirty="0">
              <a:solidFill>
                <a:schemeClr val="bg1"/>
              </a:solidFill>
              <a:latin typeface="Arial" charset="0"/>
              <a:ea typeface="ＭＳ Ｐゴシック" pitchFamily="16" charset="-128"/>
              <a:cs typeface="ＭＳ Ｐゴシック" pitchFamily="-97" charset="-128"/>
            </a:endParaRPr>
          </a:p>
        </p:txBody>
      </p:sp>
      <p:sp>
        <p:nvSpPr>
          <p:cNvPr id="9" name="TextBox 8">
            <a:extLst>
              <a:ext uri="{FF2B5EF4-FFF2-40B4-BE49-F238E27FC236}">
                <a16:creationId xmlns:a16="http://schemas.microsoft.com/office/drawing/2014/main" id="{EC0B8790-0A38-26ED-1AB6-9332A9E2360F}"/>
              </a:ext>
            </a:extLst>
          </p:cNvPr>
          <p:cNvSpPr txBox="1"/>
          <p:nvPr/>
        </p:nvSpPr>
        <p:spPr>
          <a:xfrm>
            <a:off x="1660633" y="2136338"/>
            <a:ext cx="9639367" cy="329320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Abstract</a:t>
            </a:r>
          </a:p>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Problem Statement</a:t>
            </a:r>
          </a:p>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Aims, Objective &amp; Proposed System/Solution </a:t>
            </a:r>
          </a:p>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Introduction to Agricultural Raw Material Analysis</a:t>
            </a:r>
          </a:p>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Importance of Data Analysis in Agriculture</a:t>
            </a:r>
          </a:p>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Techniques and Tools for Raw Material Analysis</a:t>
            </a:r>
          </a:p>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Model Development &amp; Algorithm</a:t>
            </a:r>
          </a:p>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Case Studies and Applications</a:t>
            </a:r>
          </a:p>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Future Scope</a:t>
            </a:r>
          </a:p>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Video of the Project</a:t>
            </a:r>
          </a:p>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Conclusion</a:t>
            </a:r>
          </a:p>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Reference</a:t>
            </a:r>
          </a:p>
          <a:p>
            <a:pPr marL="285750" indent="-285750">
              <a:buFont typeface="Arial" panose="020B0604020202020204" pitchFamily="34" charset="0"/>
              <a:buChar char="•"/>
            </a:pP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17C19F42-9F3C-7DA3-8244-9525F8932E59}"/>
              </a:ext>
            </a:extLst>
          </p:cNvPr>
          <p:cNvSpPr txBox="1"/>
          <p:nvPr/>
        </p:nvSpPr>
        <p:spPr>
          <a:xfrm>
            <a:off x="914400" y="1631730"/>
            <a:ext cx="1660635" cy="388883"/>
          </a:xfrm>
          <a:prstGeom prst="rect">
            <a:avLst/>
          </a:prstGeom>
          <a:noFill/>
          <a:effectLst/>
        </p:spPr>
        <p:txBody>
          <a:bodyPr wrap="none" lIns="0" tIns="0" rIns="0" bIns="0" rtlCol="0">
            <a:noAutofit/>
          </a:bodyPr>
          <a:lstStyle/>
          <a:p>
            <a:pPr algn="l" eaLnBrk="0" hangingPunct="0">
              <a:lnSpc>
                <a:spcPts val="1800"/>
              </a:lnSpc>
            </a:pPr>
            <a:r>
              <a:rPr lang="en-US" b="1" dirty="0">
                <a:latin typeface="Times New Roman" panose="02020603050405020304" pitchFamily="18" charset="0"/>
                <a:cs typeface="Times New Roman" panose="02020603050405020304" pitchFamily="18" charset="0"/>
              </a:rPr>
              <a:t>Course </a:t>
            </a:r>
            <a:r>
              <a:rPr lang="en-US" sz="2000" b="1" dirty="0">
                <a:latin typeface="Times New Roman" panose="02020603050405020304" pitchFamily="18" charset="0"/>
                <a:cs typeface="Times New Roman" panose="02020603050405020304" pitchFamily="18" charset="0"/>
              </a:rPr>
              <a:t>Outline</a:t>
            </a:r>
            <a:endParaRPr lang="en-IN" sz="2000" b="1" dirty="0">
              <a:latin typeface="Times New Roman" panose="02020603050405020304" pitchFamily="18" charset="0"/>
              <a:cs typeface="Times New Roman" panose="02020603050405020304" pitchFamily="18" charset="0"/>
            </a:endParaRPr>
          </a:p>
        </p:txBody>
      </p:sp>
      <p:pic>
        <p:nvPicPr>
          <p:cNvPr id="7" name="Picture 6" descr="A collage of different farm animals&#10;&#10;Description automatically generated">
            <a:extLst>
              <a:ext uri="{FF2B5EF4-FFF2-40B4-BE49-F238E27FC236}">
                <a16:creationId xmlns:a16="http://schemas.microsoft.com/office/drawing/2014/main" id="{C3ECE596-1FF6-8579-3CEA-EC85A8EAF0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5566" y="1977908"/>
            <a:ext cx="4472674" cy="3337034"/>
          </a:xfrm>
          <a:prstGeom prst="rect">
            <a:avLst/>
          </a:prstGeom>
        </p:spPr>
      </p:pic>
    </p:spTree>
    <p:extLst>
      <p:ext uri="{BB962C8B-B14F-4D97-AF65-F5344CB8AC3E}">
        <p14:creationId xmlns:p14="http://schemas.microsoft.com/office/powerpoint/2010/main" val="4007595651"/>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212006-854D-FA49-00C1-37930FC74CFB}"/>
              </a:ext>
            </a:extLst>
          </p:cNvPr>
          <p:cNvPicPr>
            <a:picLocks noChangeAspect="1"/>
          </p:cNvPicPr>
          <p:nvPr/>
        </p:nvPicPr>
        <p:blipFill>
          <a:blip r:embed="rId2"/>
          <a:stretch>
            <a:fillRect/>
          </a:stretch>
        </p:blipFill>
        <p:spPr>
          <a:xfrm>
            <a:off x="10105830" y="619337"/>
            <a:ext cx="1400370" cy="465082"/>
          </a:xfrm>
          <a:prstGeom prst="rect">
            <a:avLst/>
          </a:prstGeom>
        </p:spPr>
      </p:pic>
      <p:sp>
        <p:nvSpPr>
          <p:cNvPr id="6" name="Rectangle 5">
            <a:extLst>
              <a:ext uri="{FF2B5EF4-FFF2-40B4-BE49-F238E27FC236}">
                <a16:creationId xmlns:a16="http://schemas.microsoft.com/office/drawing/2014/main" id="{720BAE86-9602-27DB-0371-908348B48CF3}"/>
              </a:ext>
            </a:extLst>
          </p:cNvPr>
          <p:cNvSpPr/>
          <p:nvPr/>
        </p:nvSpPr>
        <p:spPr bwMode="auto">
          <a:xfrm>
            <a:off x="914400" y="620116"/>
            <a:ext cx="9191430" cy="465083"/>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r>
              <a:rPr kumimoji="0" lang="en-US" sz="1400" b="1" i="0" u="none" strike="noStrike" kern="0" cap="none" spc="0" normalizeH="0" baseline="0" noProof="0" dirty="0">
                <a:ln>
                  <a:noFill/>
                </a:ln>
                <a:solidFill>
                  <a:schemeClr val="bg1"/>
                </a:solidFill>
                <a:effectLst/>
                <a:uLnTx/>
                <a:uFillTx/>
                <a:latin typeface="Arial"/>
                <a:ea typeface="ＭＳ Ｐゴシック"/>
                <a:cs typeface="+mn-cs"/>
                <a:sym typeface="Arial"/>
              </a:rPr>
              <a:t>A</a:t>
            </a:r>
            <a:r>
              <a:rPr kumimoji="0" lang="en-IN" sz="1400" b="1" i="0" u="none" strike="noStrike" kern="0" cap="none" spc="0" normalizeH="0" baseline="0" noProof="0" dirty="0">
                <a:ln>
                  <a:noFill/>
                </a:ln>
                <a:solidFill>
                  <a:schemeClr val="bg1"/>
                </a:solidFill>
                <a:effectLst/>
                <a:uLnTx/>
                <a:uFillTx/>
                <a:latin typeface="Arial"/>
                <a:ea typeface="ＭＳ Ｐゴシック"/>
                <a:cs typeface="+mn-cs"/>
                <a:sym typeface="Arial"/>
              </a:rPr>
              <a:t>agricultural Raw Material Analysis</a:t>
            </a:r>
            <a:endParaRPr lang="en-IN" sz="1400" b="1" dirty="0">
              <a:solidFill>
                <a:schemeClr val="bg1"/>
              </a:solidFill>
              <a:latin typeface="Arial" charset="0"/>
              <a:ea typeface="ＭＳ Ｐゴシック" pitchFamily="16" charset="-128"/>
              <a:cs typeface="ＭＳ Ｐゴシック" pitchFamily="-97" charset="-128"/>
            </a:endParaRPr>
          </a:p>
        </p:txBody>
      </p:sp>
      <p:sp>
        <p:nvSpPr>
          <p:cNvPr id="9" name="TextBox 8">
            <a:extLst>
              <a:ext uri="{FF2B5EF4-FFF2-40B4-BE49-F238E27FC236}">
                <a16:creationId xmlns:a16="http://schemas.microsoft.com/office/drawing/2014/main" id="{EC0B8790-0A38-26ED-1AB6-9332A9E2360F}"/>
              </a:ext>
            </a:extLst>
          </p:cNvPr>
          <p:cNvSpPr txBox="1"/>
          <p:nvPr/>
        </p:nvSpPr>
        <p:spPr>
          <a:xfrm>
            <a:off x="809296" y="1786295"/>
            <a:ext cx="7725104" cy="4278094"/>
          </a:xfrm>
          <a:prstGeom prst="rect">
            <a:avLst/>
          </a:prstGeom>
          <a:noFill/>
        </p:spPr>
        <p:txBody>
          <a:bodyPr wrap="square" rtlCol="0">
            <a:spAutoFit/>
          </a:bodyPr>
          <a:lstStyle/>
          <a:p>
            <a:pPr marL="742950" lvl="1"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In agriculture sector where farmers and agribusinesses have to make innumerable decisions every day and intricate complexities involves the various factors influencing them. An essential issue for agricultural planning intention is the accurate yield estimation for the numerous crops involved in the planning. </a:t>
            </a:r>
            <a:br>
              <a:rPr lang="en-US" sz="1600" dirty="0">
                <a:solidFill>
                  <a:schemeClr val="tx1"/>
                </a:solidFill>
                <a:latin typeface="Times New Roman" panose="02020603050405020304" pitchFamily="18" charset="0"/>
                <a:cs typeface="Times New Roman" panose="02020603050405020304" pitchFamily="18" charset="0"/>
              </a:rPr>
            </a:br>
            <a:endParaRPr lang="en-US" sz="1600" dirty="0">
              <a:solidFill>
                <a:schemeClr val="tx1"/>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Data mining techniques are necessary approach for accomplishing practical and effective solutions for this problem. Agriculture has been an obvious target for big data. Environmental conditions, variability in soil, input levels, combinations and commodity prices have made it all the more relevant for farmers to use information and get help to make critical farming decisions. </a:t>
            </a:r>
            <a:br>
              <a:rPr lang="en-US" sz="1600" dirty="0">
                <a:solidFill>
                  <a:schemeClr val="tx1"/>
                </a:solidFill>
                <a:latin typeface="Times New Roman" panose="02020603050405020304" pitchFamily="18" charset="0"/>
                <a:cs typeface="Times New Roman" panose="02020603050405020304" pitchFamily="18" charset="0"/>
              </a:rPr>
            </a:br>
            <a:endParaRPr lang="en-US" sz="1600" dirty="0">
              <a:solidFill>
                <a:schemeClr val="tx1"/>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This paper focuses on the analysis of the agriculture data and finding optimal parameters to maximize the crop production using data mining techniques like PAM, CLARA, DBSCAN and Multiple Linear Regression. Mining the large amount of existing crop, soil and climatic data, and analyzing new, non-experimental data optimizes the production and makes agriculture more resilient to climatic change. </a:t>
            </a:r>
          </a:p>
        </p:txBody>
      </p:sp>
      <p:sp>
        <p:nvSpPr>
          <p:cNvPr id="2" name="TextBox 1">
            <a:extLst>
              <a:ext uri="{FF2B5EF4-FFF2-40B4-BE49-F238E27FC236}">
                <a16:creationId xmlns:a16="http://schemas.microsoft.com/office/drawing/2014/main" id="{03392B06-5DD3-044E-2A4E-B37BF4024C98}"/>
              </a:ext>
            </a:extLst>
          </p:cNvPr>
          <p:cNvSpPr txBox="1"/>
          <p:nvPr/>
        </p:nvSpPr>
        <p:spPr>
          <a:xfrm>
            <a:off x="914400" y="1524055"/>
            <a:ext cx="914400" cy="325821"/>
          </a:xfrm>
          <a:prstGeom prst="rect">
            <a:avLst/>
          </a:prstGeom>
          <a:noFill/>
          <a:effectLst/>
        </p:spPr>
        <p:txBody>
          <a:bodyPr wrap="none" lIns="0" tIns="0" rIns="0" bIns="0" rtlCol="0">
            <a:noAutofit/>
          </a:bodyPr>
          <a:lstStyle/>
          <a:p>
            <a:pPr algn="l" eaLnBrk="0" hangingPunct="0">
              <a:lnSpc>
                <a:spcPts val="1800"/>
              </a:lnSpc>
            </a:pPr>
            <a:r>
              <a:rPr lang="en-IN" sz="2000" b="1" dirty="0">
                <a:latin typeface="Times New Roman" panose="02020603050405020304" pitchFamily="18" charset="0"/>
                <a:cs typeface="Times New Roman" panose="02020603050405020304" pitchFamily="18" charset="0"/>
              </a:rPr>
              <a:t>Abstract</a:t>
            </a:r>
          </a:p>
        </p:txBody>
      </p:sp>
      <p:grpSp>
        <p:nvGrpSpPr>
          <p:cNvPr id="8" name="Group 7">
            <a:extLst>
              <a:ext uri="{FF2B5EF4-FFF2-40B4-BE49-F238E27FC236}">
                <a16:creationId xmlns:a16="http://schemas.microsoft.com/office/drawing/2014/main" id="{BBFEDFE6-AA44-E7D5-6FE9-93D0AFA93082}"/>
              </a:ext>
            </a:extLst>
          </p:cNvPr>
          <p:cNvGrpSpPr/>
          <p:nvPr/>
        </p:nvGrpSpPr>
        <p:grpSpPr>
          <a:xfrm>
            <a:off x="8336280" y="2270759"/>
            <a:ext cx="3361734" cy="3402971"/>
            <a:chOff x="5001834" y="864388"/>
            <a:chExt cx="3986766" cy="3986766"/>
          </a:xfrm>
        </p:grpSpPr>
        <p:pic>
          <p:nvPicPr>
            <p:cNvPr id="10" name="Picture 9" descr="A screenshot of a device&#10;&#10;Description automatically generated">
              <a:extLst>
                <a:ext uri="{FF2B5EF4-FFF2-40B4-BE49-F238E27FC236}">
                  <a16:creationId xmlns:a16="http://schemas.microsoft.com/office/drawing/2014/main" id="{53D5B672-DE4A-45B2-066C-3903F24A7562}"/>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11" name="Picture 10" descr="Businessman fist on chin">
              <a:extLst>
                <a:ext uri="{FF2B5EF4-FFF2-40B4-BE49-F238E27FC236}">
                  <a16:creationId xmlns:a16="http://schemas.microsoft.com/office/drawing/2014/main" id="{95006FF0-C20E-9DA6-EFF7-EE6D38B82958}"/>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val="3160896528"/>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212006-854D-FA49-00C1-37930FC74CFB}"/>
              </a:ext>
            </a:extLst>
          </p:cNvPr>
          <p:cNvPicPr>
            <a:picLocks noChangeAspect="1"/>
          </p:cNvPicPr>
          <p:nvPr/>
        </p:nvPicPr>
        <p:blipFill>
          <a:blip r:embed="rId2"/>
          <a:stretch>
            <a:fillRect/>
          </a:stretch>
        </p:blipFill>
        <p:spPr>
          <a:xfrm>
            <a:off x="10105830" y="619337"/>
            <a:ext cx="1400370" cy="465082"/>
          </a:xfrm>
          <a:prstGeom prst="rect">
            <a:avLst/>
          </a:prstGeom>
        </p:spPr>
      </p:pic>
      <p:sp>
        <p:nvSpPr>
          <p:cNvPr id="6" name="Rectangle 5">
            <a:extLst>
              <a:ext uri="{FF2B5EF4-FFF2-40B4-BE49-F238E27FC236}">
                <a16:creationId xmlns:a16="http://schemas.microsoft.com/office/drawing/2014/main" id="{720BAE86-9602-27DB-0371-908348B48CF3}"/>
              </a:ext>
            </a:extLst>
          </p:cNvPr>
          <p:cNvSpPr/>
          <p:nvPr/>
        </p:nvSpPr>
        <p:spPr bwMode="auto">
          <a:xfrm>
            <a:off x="914400" y="620116"/>
            <a:ext cx="9191430" cy="465083"/>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r>
              <a:rPr kumimoji="0" lang="en-US" sz="1400" b="1" i="0" u="none" strike="noStrike" kern="0" cap="none" spc="0" normalizeH="0" baseline="0" noProof="0" dirty="0">
                <a:ln>
                  <a:noFill/>
                </a:ln>
                <a:solidFill>
                  <a:schemeClr val="bg1"/>
                </a:solidFill>
                <a:effectLst/>
                <a:uLnTx/>
                <a:uFillTx/>
                <a:latin typeface="Arial"/>
                <a:ea typeface="ＭＳ Ｐゴシック"/>
                <a:cs typeface="+mn-cs"/>
                <a:sym typeface="Arial"/>
              </a:rPr>
              <a:t>A</a:t>
            </a:r>
            <a:r>
              <a:rPr kumimoji="0" lang="en-IN" sz="1400" b="1" i="0" u="none" strike="noStrike" kern="0" cap="none" spc="0" normalizeH="0" baseline="0" noProof="0" dirty="0">
                <a:ln>
                  <a:noFill/>
                </a:ln>
                <a:solidFill>
                  <a:schemeClr val="bg1"/>
                </a:solidFill>
                <a:effectLst/>
                <a:uLnTx/>
                <a:uFillTx/>
                <a:latin typeface="Arial"/>
                <a:ea typeface="ＭＳ Ｐゴシック"/>
                <a:cs typeface="+mn-cs"/>
                <a:sym typeface="Arial"/>
              </a:rPr>
              <a:t>agricultural Raw Material Analysis</a:t>
            </a:r>
            <a:endParaRPr lang="en-IN" sz="1400" b="1" dirty="0">
              <a:solidFill>
                <a:schemeClr val="bg1"/>
              </a:solidFill>
              <a:latin typeface="Arial" charset="0"/>
              <a:ea typeface="ＭＳ Ｐゴシック" pitchFamily="16" charset="-128"/>
              <a:cs typeface="ＭＳ Ｐゴシック" pitchFamily="-97" charset="-128"/>
            </a:endParaRPr>
          </a:p>
        </p:txBody>
      </p:sp>
      <p:sp>
        <p:nvSpPr>
          <p:cNvPr id="9" name="TextBox 8">
            <a:extLst>
              <a:ext uri="{FF2B5EF4-FFF2-40B4-BE49-F238E27FC236}">
                <a16:creationId xmlns:a16="http://schemas.microsoft.com/office/drawing/2014/main" id="{EC0B8790-0A38-26ED-1AB6-9332A9E2360F}"/>
              </a:ext>
            </a:extLst>
          </p:cNvPr>
          <p:cNvSpPr txBox="1"/>
          <p:nvPr/>
        </p:nvSpPr>
        <p:spPr>
          <a:xfrm>
            <a:off x="819806" y="2115794"/>
            <a:ext cx="10686394" cy="1077218"/>
          </a:xfrm>
          <a:prstGeom prst="rect">
            <a:avLst/>
          </a:prstGeom>
          <a:noFill/>
        </p:spPr>
        <p:txBody>
          <a:bodyPr wrap="square" rtlCol="0">
            <a:spAutoFit/>
          </a:bodyPr>
          <a:lstStyle/>
          <a:p>
            <a:pPr marL="742950" lvl="1" indent="-285750">
              <a:buFont typeface="Arial" panose="020B0604020202020204" pitchFamily="34" charset="0"/>
              <a:buChar char="•"/>
            </a:pPr>
            <a:r>
              <a:rPr lang="en-US" sz="1600" b="1" dirty="0">
                <a:solidFill>
                  <a:schemeClr val="tx1"/>
                </a:solidFill>
                <a:latin typeface="Times New Roman" panose="02020603050405020304" pitchFamily="18" charset="0"/>
                <a:cs typeface="Times New Roman" panose="02020603050405020304" pitchFamily="18" charset="0"/>
              </a:rPr>
              <a:t>Agricultural Raw Material Analysis - You are tasked to analyses agricultural-raw-material-prices dataset over the years (EDA)  Find the high-range and low-range raw materials according to their prices.  high and low %Change materials  Identify the range of prices changed over the years.  Map a correlation between them using a heatmap. </a:t>
            </a: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0F0A9B4-1883-C755-2B30-2BB47549F59E}"/>
              </a:ext>
            </a:extLst>
          </p:cNvPr>
          <p:cNvSpPr txBox="1"/>
          <p:nvPr/>
        </p:nvSpPr>
        <p:spPr>
          <a:xfrm>
            <a:off x="914400" y="1439918"/>
            <a:ext cx="3762703" cy="465083"/>
          </a:xfrm>
          <a:prstGeom prst="rect">
            <a:avLst/>
          </a:prstGeom>
          <a:noFill/>
          <a:effectLst/>
        </p:spPr>
        <p:txBody>
          <a:bodyPr wrap="square" lIns="0" tIns="0" rIns="0" bIns="0" rtlCol="0">
            <a:noAutofit/>
          </a:bodyPr>
          <a:lstStyle/>
          <a:p>
            <a:pPr>
              <a:buSzPts val="2800"/>
            </a:pPr>
            <a:r>
              <a:rPr lang="en-US" sz="2000" b="1" dirty="0">
                <a:latin typeface="Times New Roman" panose="02020603050405020304" pitchFamily="18" charset="0"/>
                <a:cs typeface="Times New Roman" panose="02020603050405020304" pitchFamily="18" charset="0"/>
              </a:rPr>
              <a:t>Problem Statement</a:t>
            </a:r>
          </a:p>
        </p:txBody>
      </p:sp>
      <p:pic>
        <p:nvPicPr>
          <p:cNvPr id="3" name="Picture 2" descr="A person in a field of wheat&#10;&#10;Description automatically generated">
            <a:extLst>
              <a:ext uri="{FF2B5EF4-FFF2-40B4-BE49-F238E27FC236}">
                <a16:creationId xmlns:a16="http://schemas.microsoft.com/office/drawing/2014/main" id="{84EFFD9F-8DCF-CD11-1841-B4D6DFBAA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9610" y="3375723"/>
            <a:ext cx="4677103" cy="2936892"/>
          </a:xfrm>
          <a:prstGeom prst="rect">
            <a:avLst/>
          </a:prstGeom>
        </p:spPr>
      </p:pic>
      <p:pic>
        <p:nvPicPr>
          <p:cNvPr id="8" name="Picture 7" descr="A field with rows of plants&#10;&#10;Description automatically generated">
            <a:extLst>
              <a:ext uri="{FF2B5EF4-FFF2-40B4-BE49-F238E27FC236}">
                <a16:creationId xmlns:a16="http://schemas.microsoft.com/office/drawing/2014/main" id="{8F84B03A-8289-63EF-1417-D65D1366C0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4274" y="3428999"/>
            <a:ext cx="4361793" cy="2907862"/>
          </a:xfrm>
          <a:prstGeom prst="rect">
            <a:avLst/>
          </a:prstGeom>
        </p:spPr>
      </p:pic>
    </p:spTree>
    <p:extLst>
      <p:ext uri="{BB962C8B-B14F-4D97-AF65-F5344CB8AC3E}">
        <p14:creationId xmlns:p14="http://schemas.microsoft.com/office/powerpoint/2010/main" val="1585031418"/>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212006-854D-FA49-00C1-37930FC74CFB}"/>
              </a:ext>
            </a:extLst>
          </p:cNvPr>
          <p:cNvPicPr>
            <a:picLocks noChangeAspect="1"/>
          </p:cNvPicPr>
          <p:nvPr/>
        </p:nvPicPr>
        <p:blipFill>
          <a:blip r:embed="rId2"/>
          <a:stretch>
            <a:fillRect/>
          </a:stretch>
        </p:blipFill>
        <p:spPr>
          <a:xfrm>
            <a:off x="10105830" y="619337"/>
            <a:ext cx="1400370" cy="465082"/>
          </a:xfrm>
          <a:prstGeom prst="rect">
            <a:avLst/>
          </a:prstGeom>
        </p:spPr>
      </p:pic>
      <p:sp>
        <p:nvSpPr>
          <p:cNvPr id="6" name="Rectangle 5">
            <a:extLst>
              <a:ext uri="{FF2B5EF4-FFF2-40B4-BE49-F238E27FC236}">
                <a16:creationId xmlns:a16="http://schemas.microsoft.com/office/drawing/2014/main" id="{720BAE86-9602-27DB-0371-908348B48CF3}"/>
              </a:ext>
            </a:extLst>
          </p:cNvPr>
          <p:cNvSpPr/>
          <p:nvPr/>
        </p:nvSpPr>
        <p:spPr bwMode="auto">
          <a:xfrm>
            <a:off x="914400" y="620116"/>
            <a:ext cx="9191430" cy="465083"/>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r>
              <a:rPr kumimoji="0" lang="en-US" sz="1400" b="1" i="0" u="none" strike="noStrike" kern="0" cap="none" spc="0" normalizeH="0" baseline="0" noProof="0" dirty="0">
                <a:ln>
                  <a:noFill/>
                </a:ln>
                <a:solidFill>
                  <a:schemeClr val="bg1"/>
                </a:solidFill>
                <a:effectLst/>
                <a:uLnTx/>
                <a:uFillTx/>
                <a:latin typeface="Arial"/>
                <a:ea typeface="ＭＳ Ｐゴシック"/>
                <a:cs typeface="+mn-cs"/>
                <a:sym typeface="Arial"/>
              </a:rPr>
              <a:t>A</a:t>
            </a:r>
            <a:r>
              <a:rPr kumimoji="0" lang="en-IN" sz="1400" b="1" i="0" u="none" strike="noStrike" kern="0" cap="none" spc="0" normalizeH="0" baseline="0" noProof="0" dirty="0">
                <a:ln>
                  <a:noFill/>
                </a:ln>
                <a:solidFill>
                  <a:schemeClr val="bg1"/>
                </a:solidFill>
                <a:effectLst/>
                <a:uLnTx/>
                <a:uFillTx/>
                <a:latin typeface="Arial"/>
                <a:ea typeface="ＭＳ Ｐゴシック"/>
                <a:cs typeface="+mn-cs"/>
                <a:sym typeface="Arial"/>
              </a:rPr>
              <a:t>agricultural Raw Material Analysis</a:t>
            </a:r>
            <a:endParaRPr lang="en-IN" sz="1400" b="1" dirty="0">
              <a:solidFill>
                <a:schemeClr val="bg1"/>
              </a:solidFill>
              <a:latin typeface="Arial" charset="0"/>
              <a:ea typeface="ＭＳ Ｐゴシック" pitchFamily="16" charset="-128"/>
              <a:cs typeface="ＭＳ Ｐゴシック" pitchFamily="-97" charset="-128"/>
            </a:endParaRPr>
          </a:p>
        </p:txBody>
      </p:sp>
      <p:sp>
        <p:nvSpPr>
          <p:cNvPr id="9" name="TextBox 8">
            <a:extLst>
              <a:ext uri="{FF2B5EF4-FFF2-40B4-BE49-F238E27FC236}">
                <a16:creationId xmlns:a16="http://schemas.microsoft.com/office/drawing/2014/main" id="{EC0B8790-0A38-26ED-1AB6-9332A9E2360F}"/>
              </a:ext>
            </a:extLst>
          </p:cNvPr>
          <p:cNvSpPr txBox="1"/>
          <p:nvPr/>
        </p:nvSpPr>
        <p:spPr>
          <a:xfrm>
            <a:off x="847133" y="1819165"/>
            <a:ext cx="7004095" cy="4678204"/>
          </a:xfrm>
          <a:prstGeom prst="rect">
            <a:avLst/>
          </a:prstGeom>
          <a:noFill/>
        </p:spPr>
        <p:txBody>
          <a:bodyPr wrap="square" rtlCol="0">
            <a:spAutoFit/>
          </a:bodyPr>
          <a:lstStyle/>
          <a:p>
            <a:pPr algn="l"/>
            <a:r>
              <a:rPr lang="en-US" b="1" i="0" dirty="0">
                <a:effectLst/>
                <a:latin typeface="Times New Roman" panose="02020603050405020304" pitchFamily="18" charset="0"/>
                <a:cs typeface="Times New Roman" panose="02020603050405020304" pitchFamily="18" charset="0"/>
              </a:rPr>
              <a:t>Aim:</a:t>
            </a:r>
            <a:r>
              <a:rPr lang="en-US" b="0" i="0" dirty="0">
                <a:effectLst/>
                <a:latin typeface="Times New Roman" panose="02020603050405020304" pitchFamily="18" charset="0"/>
                <a:cs typeface="Times New Roman" panose="02020603050405020304" pitchFamily="18" charset="0"/>
              </a:rPr>
              <a:t> </a:t>
            </a:r>
          </a:p>
          <a:p>
            <a:pPr marL="742950" lvl="1" indent="-285750">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The aim of this project is to develop a data-driven system for analyzing agricultural raw materials, providing actionable insights for farmers to optimize their farming practices.</a:t>
            </a:r>
            <a:br>
              <a:rPr lang="en-US" sz="1600" b="0" i="0" dirty="0">
                <a:effectLst/>
                <a:latin typeface="Times New Roman" panose="02020603050405020304" pitchFamily="18" charset="0"/>
                <a:cs typeface="Times New Roman" panose="02020603050405020304" pitchFamily="18" charset="0"/>
              </a:rPr>
            </a:br>
            <a:endParaRPr lang="en-US" sz="1600" b="0" i="0" dirty="0">
              <a:effectLst/>
              <a:latin typeface="Times New Roman" panose="02020603050405020304" pitchFamily="18" charset="0"/>
              <a:cs typeface="Times New Roman" panose="02020603050405020304" pitchFamily="18" charset="0"/>
            </a:endParaRPr>
          </a:p>
          <a:p>
            <a:pPr algn="l"/>
            <a:r>
              <a:rPr lang="en-US" b="1" i="0" dirty="0">
                <a:effectLst/>
                <a:latin typeface="Times New Roman" panose="02020603050405020304" pitchFamily="18" charset="0"/>
                <a:cs typeface="Times New Roman" panose="02020603050405020304" pitchFamily="18" charset="0"/>
              </a:rPr>
              <a:t>Objectives:</a:t>
            </a:r>
            <a:endParaRPr lang="en-US" b="0" i="0" dirty="0">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Collecting and organizing raw material data from farms.</a:t>
            </a:r>
          </a:p>
          <a:p>
            <a:pPr marL="742950" lvl="1" indent="-285750"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Implementing analytical techniques for data interpretation and pattern recognition.</a:t>
            </a:r>
          </a:p>
          <a:p>
            <a:pPr marL="742950" lvl="1" indent="-285750"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Developing a user-friendly interface for farmers to access and utilize insights.</a:t>
            </a:r>
            <a:br>
              <a:rPr lang="en-US" sz="1600" b="0" i="0" dirty="0">
                <a:effectLst/>
                <a:latin typeface="Times New Roman" panose="02020603050405020304" pitchFamily="18" charset="0"/>
                <a:cs typeface="Times New Roman" panose="02020603050405020304" pitchFamily="18" charset="0"/>
              </a:rPr>
            </a:br>
            <a:endParaRPr lang="en-US" b="0" i="0" dirty="0">
              <a:effectLst/>
              <a:latin typeface="Times New Roman" panose="02020603050405020304" pitchFamily="18" charset="0"/>
              <a:cs typeface="Times New Roman" panose="02020603050405020304" pitchFamily="18" charset="0"/>
            </a:endParaRPr>
          </a:p>
          <a:p>
            <a:pPr algn="l"/>
            <a:r>
              <a:rPr lang="en-US" b="1" i="0" dirty="0">
                <a:effectLst/>
                <a:latin typeface="Times New Roman" panose="02020603050405020304" pitchFamily="18" charset="0"/>
                <a:cs typeface="Times New Roman" panose="02020603050405020304" pitchFamily="18" charset="0"/>
              </a:rPr>
              <a:t>Proposed System/Solution:</a:t>
            </a:r>
          </a:p>
          <a:p>
            <a:pPr algn="l"/>
            <a:endParaRPr lang="en-US" b="0" i="0" dirty="0">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Integration of IoT sensors for real-time data collection.</a:t>
            </a:r>
          </a:p>
          <a:p>
            <a:pPr marL="742950" lvl="1" indent="-285750"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Utilization of machine learning algorithms for predictive analysis.</a:t>
            </a:r>
          </a:p>
          <a:p>
            <a:pPr marL="742950" lvl="1" indent="-285750"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Development of a web-based platform for easy access and interpretation of insights.</a:t>
            </a:r>
          </a:p>
        </p:txBody>
      </p:sp>
      <p:sp>
        <p:nvSpPr>
          <p:cNvPr id="2" name="TextBox 1">
            <a:extLst>
              <a:ext uri="{FF2B5EF4-FFF2-40B4-BE49-F238E27FC236}">
                <a16:creationId xmlns:a16="http://schemas.microsoft.com/office/drawing/2014/main" id="{7CEFE4E4-2956-BA32-BCE6-8CC0B47BD2DB}"/>
              </a:ext>
            </a:extLst>
          </p:cNvPr>
          <p:cNvSpPr txBox="1"/>
          <p:nvPr/>
        </p:nvSpPr>
        <p:spPr>
          <a:xfrm>
            <a:off x="914400" y="1345324"/>
            <a:ext cx="4939862" cy="346842"/>
          </a:xfrm>
          <a:prstGeom prst="rect">
            <a:avLst/>
          </a:prstGeom>
          <a:noFill/>
          <a:effectLst/>
        </p:spPr>
        <p:txBody>
          <a:bodyPr wrap="square" lIns="0" tIns="0" rIns="0" bIns="0" rtlCol="0">
            <a:noAutofit/>
          </a:bodyPr>
          <a:lstStyle/>
          <a:p>
            <a:pPr eaLnBrk="0" hangingPunct="0">
              <a:lnSpc>
                <a:spcPts val="1800"/>
              </a:lnSpc>
            </a:pPr>
            <a:r>
              <a:rPr lang="en-US" sz="2000" b="1" dirty="0">
                <a:latin typeface="Times New Roman" panose="02020603050405020304" pitchFamily="18" charset="0"/>
                <a:cs typeface="Times New Roman" panose="02020603050405020304" pitchFamily="18" charset="0"/>
              </a:rPr>
              <a:t>Aim and Objective</a:t>
            </a:r>
          </a:p>
          <a:p>
            <a:pPr algn="l" eaLnBrk="0" hangingPunct="0">
              <a:lnSpc>
                <a:spcPts val="1800"/>
              </a:lnSpc>
            </a:pPr>
            <a:endParaRPr lang="en-IN" sz="2000" b="1" dirty="0">
              <a:latin typeface="Times New Roman" panose="02020603050405020304" pitchFamily="18" charset="0"/>
              <a:cs typeface="Times New Roman" panose="02020603050405020304" pitchFamily="18" charset="0"/>
            </a:endParaRPr>
          </a:p>
        </p:txBody>
      </p:sp>
      <p:pic>
        <p:nvPicPr>
          <p:cNvPr id="4" name="Picture 3" descr="A group of bowls of different types of grains&#10;&#10;Description automatically generated">
            <a:extLst>
              <a:ext uri="{FF2B5EF4-FFF2-40B4-BE49-F238E27FC236}">
                <a16:creationId xmlns:a16="http://schemas.microsoft.com/office/drawing/2014/main" id="{7EA65EE7-4D59-4E8F-C9B9-D12D4B02F6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9573" y="2639041"/>
            <a:ext cx="3823033" cy="2548689"/>
          </a:xfrm>
          <a:prstGeom prst="rect">
            <a:avLst/>
          </a:prstGeom>
        </p:spPr>
      </p:pic>
    </p:spTree>
    <p:extLst>
      <p:ext uri="{BB962C8B-B14F-4D97-AF65-F5344CB8AC3E}">
        <p14:creationId xmlns:p14="http://schemas.microsoft.com/office/powerpoint/2010/main" val="1116701460"/>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B32C1B-677C-D36E-B099-3829C399DEAD}"/>
              </a:ext>
            </a:extLst>
          </p:cNvPr>
          <p:cNvSpPr>
            <a:spLocks noGrp="1"/>
          </p:cNvSpPr>
          <p:nvPr>
            <p:ph sz="quarter" idx="10"/>
          </p:nvPr>
        </p:nvSpPr>
        <p:spPr>
          <a:xfrm>
            <a:off x="914400" y="1355833"/>
            <a:ext cx="7336221" cy="4603531"/>
          </a:xfrm>
        </p:spPr>
        <p:txBody>
          <a:bodyPr/>
          <a:lstStyle/>
          <a:p>
            <a:pPr marL="0" indent="0" algn="l">
              <a:buNone/>
            </a:pPr>
            <a:b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br>
            <a:r>
              <a:rPr lang="en-US" b="1" i="0" dirty="0">
                <a:effectLst/>
                <a:latin typeface="Times New Roman" panose="02020603050405020304" pitchFamily="18" charset="0"/>
                <a:cs typeface="Times New Roman" panose="02020603050405020304" pitchFamily="18" charset="0"/>
              </a:rPr>
              <a:t>Introduction to Agricultural Raw Material Analysis</a:t>
            </a:r>
            <a:endParaRPr lang="en-US" b="0" i="0" dirty="0">
              <a:effectLst/>
              <a:latin typeface="Times New Roman" panose="02020603050405020304" pitchFamily="18" charset="0"/>
              <a:cs typeface="Times New Roman" panose="02020603050405020304" pitchFamily="18" charset="0"/>
            </a:endParaRPr>
          </a:p>
          <a:p>
            <a:pPr marL="283464" lvl="1" indent="0">
              <a:buNone/>
            </a:pPr>
            <a:endParaRPr lang="en-US" sz="1600"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In the realm of agriculture, understanding the composition and quality of raw materials is paramount. Agricultural raw material analysis serves as the cornerstone for optimizing farming practices and ensuring sustainable agricultural production.</a:t>
            </a:r>
          </a:p>
          <a:p>
            <a:pPr lvl="1">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By analyzing raw materials, farmers gain insights crucial for informed decision-making regarding crop management, resource allocation, and marketing strategies. However, traditional farming methods often rely on subjective observations, presenting challenges such as inefficiencies and suboptimal results. </a:t>
            </a:r>
          </a:p>
          <a:p>
            <a:pPr lvl="1">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Through data-driven approaches and advanced analytical techniques, the objective is to empower farmers with actionable insights to enhance crop productivity and achieve sustainable agricultural development.</a:t>
            </a:r>
          </a:p>
          <a:p>
            <a:endParaRPr lang="en-IN"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D212006-854D-FA49-00C1-37930FC74CFB}"/>
              </a:ext>
            </a:extLst>
          </p:cNvPr>
          <p:cNvPicPr>
            <a:picLocks noChangeAspect="1"/>
          </p:cNvPicPr>
          <p:nvPr/>
        </p:nvPicPr>
        <p:blipFill>
          <a:blip r:embed="rId2"/>
          <a:stretch>
            <a:fillRect/>
          </a:stretch>
        </p:blipFill>
        <p:spPr>
          <a:xfrm>
            <a:off x="10105830" y="619337"/>
            <a:ext cx="1400370" cy="465082"/>
          </a:xfrm>
          <a:prstGeom prst="rect">
            <a:avLst/>
          </a:prstGeom>
        </p:spPr>
      </p:pic>
      <p:sp>
        <p:nvSpPr>
          <p:cNvPr id="6" name="Rectangle 5">
            <a:extLst>
              <a:ext uri="{FF2B5EF4-FFF2-40B4-BE49-F238E27FC236}">
                <a16:creationId xmlns:a16="http://schemas.microsoft.com/office/drawing/2014/main" id="{720BAE86-9602-27DB-0371-908348B48CF3}"/>
              </a:ext>
            </a:extLst>
          </p:cNvPr>
          <p:cNvSpPr/>
          <p:nvPr/>
        </p:nvSpPr>
        <p:spPr bwMode="auto">
          <a:xfrm>
            <a:off x="914400" y="620116"/>
            <a:ext cx="9191430" cy="465083"/>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r>
              <a:rPr kumimoji="0" lang="en-US" sz="1400" b="1" i="0" u="none" strike="noStrike" kern="0" cap="none" spc="0" normalizeH="0" baseline="0" noProof="0" dirty="0">
                <a:ln>
                  <a:noFill/>
                </a:ln>
                <a:solidFill>
                  <a:schemeClr val="bg1"/>
                </a:solidFill>
                <a:effectLst/>
                <a:uLnTx/>
                <a:uFillTx/>
                <a:latin typeface="Arial"/>
                <a:ea typeface="ＭＳ Ｐゴシック"/>
                <a:cs typeface="+mn-cs"/>
                <a:sym typeface="Arial"/>
              </a:rPr>
              <a:t>A</a:t>
            </a:r>
            <a:r>
              <a:rPr kumimoji="0" lang="en-IN" sz="1400" b="1" i="0" u="none" strike="noStrike" kern="0" cap="none" spc="0" normalizeH="0" baseline="0" noProof="0" dirty="0">
                <a:ln>
                  <a:noFill/>
                </a:ln>
                <a:solidFill>
                  <a:schemeClr val="bg1"/>
                </a:solidFill>
                <a:effectLst/>
                <a:uLnTx/>
                <a:uFillTx/>
                <a:latin typeface="Arial"/>
                <a:ea typeface="ＭＳ Ｐゴシック"/>
                <a:cs typeface="+mn-cs"/>
                <a:sym typeface="Arial"/>
              </a:rPr>
              <a:t>agricultural Raw Material Analysis</a:t>
            </a:r>
            <a:endParaRPr lang="en-IN" sz="1400" b="1" dirty="0">
              <a:solidFill>
                <a:schemeClr val="bg1"/>
              </a:solidFill>
              <a:latin typeface="Arial" charset="0"/>
              <a:ea typeface="ＭＳ Ｐゴシック" pitchFamily="16" charset="-128"/>
              <a:cs typeface="ＭＳ Ｐゴシック" pitchFamily="-97" charset="-128"/>
            </a:endParaRPr>
          </a:p>
        </p:txBody>
      </p:sp>
      <p:pic>
        <p:nvPicPr>
          <p:cNvPr id="4" name="Picture 3" descr="A diagram of a smart farm&#10;&#10;Description automatically generated">
            <a:extLst>
              <a:ext uri="{FF2B5EF4-FFF2-40B4-BE49-F238E27FC236}">
                <a16:creationId xmlns:a16="http://schemas.microsoft.com/office/drawing/2014/main" id="{6D112593-2018-DC87-471B-E07F33833D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0621" y="1814371"/>
            <a:ext cx="3355513" cy="3229257"/>
          </a:xfrm>
          <a:prstGeom prst="rect">
            <a:avLst/>
          </a:prstGeom>
        </p:spPr>
      </p:pic>
    </p:spTree>
    <p:extLst>
      <p:ext uri="{BB962C8B-B14F-4D97-AF65-F5344CB8AC3E}">
        <p14:creationId xmlns:p14="http://schemas.microsoft.com/office/powerpoint/2010/main" val="681659979"/>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B32C1B-677C-D36E-B099-3829C399DEAD}"/>
              </a:ext>
            </a:extLst>
          </p:cNvPr>
          <p:cNvSpPr>
            <a:spLocks noGrp="1"/>
          </p:cNvSpPr>
          <p:nvPr>
            <p:ph sz="quarter" idx="10"/>
          </p:nvPr>
        </p:nvSpPr>
        <p:spPr>
          <a:xfrm>
            <a:off x="914400" y="1316420"/>
            <a:ext cx="10591800" cy="4225159"/>
          </a:xfrm>
        </p:spPr>
        <p:txBody>
          <a:bodyPr/>
          <a:lstStyle/>
          <a:p>
            <a:pPr marL="0" indent="0" algn="l">
              <a:buNone/>
            </a:pPr>
            <a:br>
              <a:rPr lang="en-US" b="1" i="0" dirty="0">
                <a:effectLst/>
                <a:latin typeface="Times New Roman" panose="02020603050405020304" pitchFamily="18" charset="0"/>
                <a:cs typeface="Times New Roman" panose="02020603050405020304" pitchFamily="18" charset="0"/>
              </a:rPr>
            </a:br>
            <a:r>
              <a:rPr lang="en-US" b="1" i="0" dirty="0">
                <a:effectLst/>
                <a:latin typeface="Times New Roman" panose="02020603050405020304" pitchFamily="18" charset="0"/>
                <a:cs typeface="Times New Roman" panose="02020603050405020304" pitchFamily="18" charset="0"/>
              </a:rPr>
              <a:t>Importance of Data Analysis in Agriculture</a:t>
            </a:r>
          </a:p>
          <a:p>
            <a:pPr marL="0" indent="0" algn="l">
              <a:buNone/>
            </a:pPr>
            <a:endParaRPr lang="en-US" b="0" i="0" dirty="0">
              <a:effectLst/>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Enhances Decision-Making: Data analysis provides farmers with valuable insights into crop performance, soil health, and environmental factors, enabling informed decision-making for improved agricultural practices.</a:t>
            </a:r>
          </a:p>
          <a:p>
            <a:pPr lvl="1">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Precision Agriculture: Data-driven analysis allows for precise and targeted application of resources such as water, fertilizers, and pesticides, optimizing yields while minimizing environmental impact.</a:t>
            </a:r>
          </a:p>
          <a:p>
            <a:pPr lvl="1">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Predictive Modeling: By analyzing historical data and current trends, farmers can develop predictive models for weather patterns, crop diseases, and pest infestations, enabling proactive management strategies.</a:t>
            </a:r>
          </a:p>
          <a:p>
            <a:pPr lvl="1">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Quality Assurance: Analyzing data on crop quality, nutrient levels, and contaminants ensures compliance with food safety standards and enhances the marketability of agricultural products.</a:t>
            </a:r>
          </a:p>
          <a:p>
            <a:endParaRPr lang="en-IN"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D212006-854D-FA49-00C1-37930FC74CFB}"/>
              </a:ext>
            </a:extLst>
          </p:cNvPr>
          <p:cNvPicPr>
            <a:picLocks noChangeAspect="1"/>
          </p:cNvPicPr>
          <p:nvPr/>
        </p:nvPicPr>
        <p:blipFill>
          <a:blip r:embed="rId2"/>
          <a:stretch>
            <a:fillRect/>
          </a:stretch>
        </p:blipFill>
        <p:spPr>
          <a:xfrm>
            <a:off x="10105830" y="619337"/>
            <a:ext cx="1400370" cy="465082"/>
          </a:xfrm>
          <a:prstGeom prst="rect">
            <a:avLst/>
          </a:prstGeom>
        </p:spPr>
      </p:pic>
      <p:sp>
        <p:nvSpPr>
          <p:cNvPr id="6" name="Rectangle 5">
            <a:extLst>
              <a:ext uri="{FF2B5EF4-FFF2-40B4-BE49-F238E27FC236}">
                <a16:creationId xmlns:a16="http://schemas.microsoft.com/office/drawing/2014/main" id="{720BAE86-9602-27DB-0371-908348B48CF3}"/>
              </a:ext>
            </a:extLst>
          </p:cNvPr>
          <p:cNvSpPr/>
          <p:nvPr/>
        </p:nvSpPr>
        <p:spPr bwMode="auto">
          <a:xfrm>
            <a:off x="914400" y="620116"/>
            <a:ext cx="9191430" cy="465083"/>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r>
              <a:rPr kumimoji="0" lang="en-US" sz="1400" b="1" i="0" u="none" strike="noStrike" kern="0" cap="none" spc="0" normalizeH="0" baseline="0" noProof="0" dirty="0">
                <a:ln>
                  <a:noFill/>
                </a:ln>
                <a:solidFill>
                  <a:schemeClr val="bg1"/>
                </a:solidFill>
                <a:effectLst/>
                <a:uLnTx/>
                <a:uFillTx/>
                <a:latin typeface="+mj-lt"/>
                <a:ea typeface="ＭＳ Ｐゴシック"/>
                <a:cs typeface="Times New Roman" panose="02020603050405020304" pitchFamily="18" charset="0"/>
                <a:sym typeface="Arial"/>
              </a:rPr>
              <a:t>A</a:t>
            </a:r>
            <a:r>
              <a:rPr kumimoji="0" lang="en-IN" sz="1400" b="1" i="0" u="none" strike="noStrike" kern="0" cap="none" spc="0" normalizeH="0" baseline="0" noProof="0" dirty="0">
                <a:ln>
                  <a:noFill/>
                </a:ln>
                <a:solidFill>
                  <a:schemeClr val="bg1"/>
                </a:solidFill>
                <a:effectLst/>
                <a:uLnTx/>
                <a:uFillTx/>
                <a:latin typeface="+mj-lt"/>
                <a:ea typeface="ＭＳ Ｐゴシック"/>
                <a:cs typeface="Times New Roman" panose="02020603050405020304" pitchFamily="18" charset="0"/>
                <a:sym typeface="Arial"/>
              </a:rPr>
              <a:t>agricultural Raw Material Analysis</a:t>
            </a:r>
            <a:endParaRPr lang="en-IN" sz="1400" b="1" dirty="0">
              <a:solidFill>
                <a:schemeClr val="bg1"/>
              </a:solidFill>
              <a:latin typeface="+mj-lt"/>
              <a:ea typeface="ＭＳ Ｐゴシック" pitchFamily="16" charset="-128"/>
              <a:cs typeface="Times New Roman" panose="02020603050405020304" pitchFamily="18" charset="0"/>
            </a:endParaRPr>
          </a:p>
        </p:txBody>
      </p:sp>
    </p:spTree>
    <p:extLst>
      <p:ext uri="{BB962C8B-B14F-4D97-AF65-F5344CB8AC3E}">
        <p14:creationId xmlns:p14="http://schemas.microsoft.com/office/powerpoint/2010/main" val="1333184863"/>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B32C1B-677C-D36E-B099-3829C399DEAD}"/>
              </a:ext>
            </a:extLst>
          </p:cNvPr>
          <p:cNvSpPr>
            <a:spLocks noGrp="1"/>
          </p:cNvSpPr>
          <p:nvPr>
            <p:ph sz="quarter" idx="10"/>
          </p:nvPr>
        </p:nvSpPr>
        <p:spPr>
          <a:xfrm>
            <a:off x="914400" y="1429407"/>
            <a:ext cx="6411310" cy="4393324"/>
          </a:xfrm>
        </p:spPr>
        <p:txBody>
          <a:bodyPr/>
          <a:lstStyle/>
          <a:p>
            <a:pPr marL="0" indent="0">
              <a:buNone/>
            </a:pPr>
            <a:r>
              <a:rPr lang="en-US" b="1" i="0" dirty="0">
                <a:effectLst/>
                <a:latin typeface="Times New Roman" panose="02020603050405020304" pitchFamily="18" charset="0"/>
                <a:cs typeface="Times New Roman" panose="02020603050405020304" pitchFamily="18" charset="0"/>
              </a:rPr>
              <a:t>Model Development Process:</a:t>
            </a:r>
            <a:endParaRPr lang="en-US" b="0" i="0" dirty="0">
              <a:effectLst/>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Data Preprocessing: Cleaning and organizing raw material data.</a:t>
            </a:r>
          </a:p>
          <a:p>
            <a:pPr marL="742950" lvl="1" indent="-285750">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Feature Engineering: Extracting relevant features for analysis.</a:t>
            </a:r>
          </a:p>
          <a:p>
            <a:pPr marL="742950" lvl="1" indent="-285750">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Model Selection: Choosing appropriate machine learning algorithms.</a:t>
            </a:r>
          </a:p>
          <a:p>
            <a:pPr marL="742950" lvl="1" indent="-285750">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Training and Evaluation: Training the model on historical data and evaluating its performance.</a:t>
            </a:r>
          </a:p>
          <a:p>
            <a:pPr marL="0" indent="0">
              <a:buNone/>
            </a:pPr>
            <a:r>
              <a:rPr lang="en-US" b="1" i="0" dirty="0">
                <a:effectLst/>
                <a:latin typeface="Times New Roman" panose="02020603050405020304" pitchFamily="18" charset="0"/>
                <a:cs typeface="Times New Roman" panose="02020603050405020304" pitchFamily="18" charset="0"/>
              </a:rPr>
              <a:t>Algorithm:</a:t>
            </a:r>
            <a:endParaRPr lang="en-US" b="0" i="0" dirty="0">
              <a:effectLst/>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Example: Random Forest for Crop Yield Prediction</a:t>
            </a:r>
          </a:p>
          <a:p>
            <a:pPr marL="742950" lvl="1" indent="-285750">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Random Forest is a versatile machine learning algorithm that can handle complex datasets and provide accurate predictions for crop yield based on various input parameters.</a:t>
            </a:r>
          </a:p>
          <a:p>
            <a:endParaRPr lang="en-IN"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D212006-854D-FA49-00C1-37930FC74CFB}"/>
              </a:ext>
            </a:extLst>
          </p:cNvPr>
          <p:cNvPicPr>
            <a:picLocks noChangeAspect="1"/>
          </p:cNvPicPr>
          <p:nvPr/>
        </p:nvPicPr>
        <p:blipFill>
          <a:blip r:embed="rId2"/>
          <a:stretch>
            <a:fillRect/>
          </a:stretch>
        </p:blipFill>
        <p:spPr>
          <a:xfrm>
            <a:off x="10105830" y="619337"/>
            <a:ext cx="1400370" cy="465082"/>
          </a:xfrm>
          <a:prstGeom prst="rect">
            <a:avLst/>
          </a:prstGeom>
        </p:spPr>
      </p:pic>
      <p:sp>
        <p:nvSpPr>
          <p:cNvPr id="6" name="Rectangle 5">
            <a:extLst>
              <a:ext uri="{FF2B5EF4-FFF2-40B4-BE49-F238E27FC236}">
                <a16:creationId xmlns:a16="http://schemas.microsoft.com/office/drawing/2014/main" id="{720BAE86-9602-27DB-0371-908348B48CF3}"/>
              </a:ext>
            </a:extLst>
          </p:cNvPr>
          <p:cNvSpPr/>
          <p:nvPr/>
        </p:nvSpPr>
        <p:spPr bwMode="auto">
          <a:xfrm>
            <a:off x="914400" y="620116"/>
            <a:ext cx="9191430" cy="465083"/>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r>
              <a:rPr kumimoji="0" lang="en-US" sz="1400" b="1" i="0" u="none" strike="noStrike" kern="0" cap="none" spc="0" normalizeH="0" baseline="0" noProof="0" dirty="0">
                <a:ln>
                  <a:noFill/>
                </a:ln>
                <a:solidFill>
                  <a:schemeClr val="bg1"/>
                </a:solidFill>
                <a:effectLst/>
                <a:uLnTx/>
                <a:uFillTx/>
                <a:latin typeface="+mj-lt"/>
                <a:ea typeface="ＭＳ Ｐゴシック"/>
                <a:cs typeface="Times New Roman" panose="02020603050405020304" pitchFamily="18" charset="0"/>
                <a:sym typeface="Arial"/>
              </a:rPr>
              <a:t>A</a:t>
            </a:r>
            <a:r>
              <a:rPr kumimoji="0" lang="en-IN" sz="1400" b="1" i="0" u="none" strike="noStrike" kern="0" cap="none" spc="0" normalizeH="0" baseline="0" noProof="0" dirty="0">
                <a:ln>
                  <a:noFill/>
                </a:ln>
                <a:solidFill>
                  <a:schemeClr val="bg1"/>
                </a:solidFill>
                <a:effectLst/>
                <a:uLnTx/>
                <a:uFillTx/>
                <a:latin typeface="+mj-lt"/>
                <a:ea typeface="ＭＳ Ｐゴシック"/>
                <a:cs typeface="Times New Roman" panose="02020603050405020304" pitchFamily="18" charset="0"/>
                <a:sym typeface="Arial"/>
              </a:rPr>
              <a:t>agricultural Raw Material Analysis</a:t>
            </a:r>
            <a:endParaRPr lang="en-IN" sz="1400" b="1" dirty="0">
              <a:solidFill>
                <a:schemeClr val="bg1"/>
              </a:solidFill>
              <a:latin typeface="+mj-lt"/>
              <a:ea typeface="ＭＳ Ｐゴシック" pitchFamily="16" charset="-128"/>
              <a:cs typeface="Times New Roman" panose="02020603050405020304" pitchFamily="18" charset="0"/>
            </a:endParaRPr>
          </a:p>
        </p:txBody>
      </p:sp>
      <p:pic>
        <p:nvPicPr>
          <p:cNvPr id="4" name="Picture 3" descr="A diagram of a plant&#10;&#10;Description automatically generated">
            <a:extLst>
              <a:ext uri="{FF2B5EF4-FFF2-40B4-BE49-F238E27FC236}">
                <a16:creationId xmlns:a16="http://schemas.microsoft.com/office/drawing/2014/main" id="{E98C24B1-29C6-9D25-E9E9-E1C0BF24F9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7201" y="1736836"/>
            <a:ext cx="4417882" cy="3429000"/>
          </a:xfrm>
          <a:prstGeom prst="rect">
            <a:avLst/>
          </a:prstGeom>
        </p:spPr>
      </p:pic>
    </p:spTree>
    <p:extLst>
      <p:ext uri="{BB962C8B-B14F-4D97-AF65-F5344CB8AC3E}">
        <p14:creationId xmlns:p14="http://schemas.microsoft.com/office/powerpoint/2010/main" val="535581972"/>
      </p:ext>
    </p:extLst>
  </p:cSld>
  <p:clrMapOvr>
    <a:masterClrMapping/>
  </p:clrMapOvr>
  <p:transition spd="med">
    <p:fade/>
  </p:transition>
</p:sld>
</file>

<file path=ppt/theme/theme1.xml><?xml version="1.0" encoding="utf-8"?>
<a:theme xmlns:a="http://schemas.openxmlformats.org/drawingml/2006/main" name="red-dev21">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thm15="http://schemas.microsoft.com/office/thememl/2012/main" name="Esri_Corporate_Template-Dark" id="{62A57839-816C-DD40-89BF-1C32BC75980C}" vid="{B3749CB9-E79A-FB42-8D76-A7C3AB67D11D}"/>
    </a:ext>
  </a:extLst>
</a:theme>
</file>

<file path=ppt/theme/theme2.xml><?xml version="1.0" encoding="utf-8"?>
<a:theme xmlns:a="http://schemas.openxmlformats.org/drawingml/2006/main" name="1_red-dev21">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thm15="http://schemas.microsoft.com/office/thememl/2012/main" name="Esri_Corporate_Template-Dark" id="{62A57839-816C-DD40-89BF-1C32BC75980C}" vid="{B3749CB9-E79A-FB42-8D76-A7C3AB67D11D}"/>
    </a:ext>
  </a:extLst>
</a:theme>
</file>

<file path=ppt/theme/theme3.xml><?xml version="1.0" encoding="utf-8"?>
<a:theme xmlns:a="http://schemas.openxmlformats.org/drawingml/2006/main" name="1_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flip="none" rotWithShape="1">
          <a:gsLst>
            <a:gs pos="0">
              <a:schemeClr val="accent4"/>
            </a:gs>
            <a:gs pos="100000">
              <a:schemeClr val="accent4"/>
            </a:gs>
          </a:gsLst>
          <a:lin ang="16200000" scaled="1"/>
          <a:tileRect/>
        </a:gradFill>
        <a:ln>
          <a:noFill/>
          <a:headEnd type="none" w="med" len="med"/>
          <a:tailEnd type="none" w="med" len="med"/>
        </a:ln>
        <a:effectLst/>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defRPr sz="1400" dirty="0" smtClean="0">
            <a:ea typeface="+mn-ea"/>
            <a:cs typeface="+mn-cs"/>
          </a:defRPr>
        </a:defPPr>
      </a:lstStyle>
    </a:txDef>
  </a:objectDefaults>
  <a:extraClrSchemeLst/>
  <a:extLst>
    <a:ext uri="{05A4C25C-085E-4340-85A3-A5531E510DB2}">
      <thm15:themeFamily xmlns:thm15="http://schemas.microsoft.com/office/thememl/2012/main" name="g581296-uc-2020-ppt-template-tech.pptx" id="{60DBDB5A-9FE0-7348-B5AE-B9F3F373D66C}" vid="{3B792339-1ED8-6040-91B4-B9B5FA32AA9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cca2253-b4b3-493a-b13d-4e35805225a7" xsi:nil="true"/>
    <lcf76f155ced4ddcb4097134ff3c332f xmlns="2f451dda-87f0-44fe-8155-a7a8ce8ced40">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3049FB6FED00E4DA16BDBD19956ADB8" ma:contentTypeVersion="15" ma:contentTypeDescription="Create a new document." ma:contentTypeScope="" ma:versionID="01c26e3f42dd5c93fbfccd0637d15603">
  <xsd:schema xmlns:xsd="http://www.w3.org/2001/XMLSchema" xmlns:xs="http://www.w3.org/2001/XMLSchema" xmlns:p="http://schemas.microsoft.com/office/2006/metadata/properties" xmlns:ns2="2f451dda-87f0-44fe-8155-a7a8ce8ced40" xmlns:ns3="2cca2253-b4b3-493a-b13d-4e35805225a7" targetNamespace="http://schemas.microsoft.com/office/2006/metadata/properties" ma:root="true" ma:fieldsID="fcd547f3e28915eadc5803f304d98045" ns2:_="" ns3:_="">
    <xsd:import namespace="2f451dda-87f0-44fe-8155-a7a8ce8ced40"/>
    <xsd:import namespace="2cca2253-b4b3-493a-b13d-4e35805225a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AutoTags" minOccurs="0"/>
                <xsd:element ref="ns2:lcf76f155ced4ddcb4097134ff3c332f" minOccurs="0"/>
                <xsd:element ref="ns3:TaxCatchAll" minOccurs="0"/>
                <xsd:element ref="ns2:MediaServiceGenerationTime" minOccurs="0"/>
                <xsd:element ref="ns2:MediaServiceEventHashCode" minOccurs="0"/>
                <xsd:element ref="ns2:MediaServiceObjectDetectorVersions" minOccurs="0"/>
                <xsd:element ref="ns2:MediaServiceSearchPropertie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f451dda-87f0-44fe-8155-a7a8ce8ced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4373b550-10be-49fa-a249-6a5a55e59eb5" ma:termSetId="09814cd3-568e-fe90-9814-8d621ff8fb84" ma:anchorId="fba54fb3-c3e1-fe81-a776-ca4b69148c4d" ma:open="true" ma:isKeyword="false">
      <xsd:complexType>
        <xsd:sequence>
          <xsd:element ref="pc:Terms" minOccurs="0" maxOccurs="1"/>
        </xsd:sequence>
      </xsd:complex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cca2253-b4b3-493a-b13d-4e35805225a7"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7" nillable="true" ma:displayName="Taxonomy Catch All Column" ma:description="" ma:hidden="true" ma:list="{0630da1b-4bb2-4460-a9df-c67296fe0d16}" ma:internalName="TaxCatchAll" ma:showField="CatchAllData" ma:web="2cca2253-b4b3-493a-b13d-4e35805225a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568BBF8-E466-47F2-8313-221FBDB23171}">
  <ds:schemaRefs>
    <ds:schemaRef ds:uri="http://purl.org/dc/elements/1.1/"/>
    <ds:schemaRef ds:uri="2cca2253-b4b3-493a-b13d-4e35805225a7"/>
    <ds:schemaRef ds:uri="http://schemas.microsoft.com/office/2006/documentManagement/types"/>
    <ds:schemaRef ds:uri="http://schemas.openxmlformats.org/package/2006/metadata/core-properties"/>
    <ds:schemaRef ds:uri="http://www.w3.org/XML/1998/namespace"/>
    <ds:schemaRef ds:uri="http://purl.org/dc/dcmitype/"/>
    <ds:schemaRef ds:uri="http://schemas.microsoft.com/office/2006/metadata/properties"/>
    <ds:schemaRef ds:uri="http://schemas.microsoft.com/office/infopath/2007/PartnerControls"/>
    <ds:schemaRef ds:uri="2f451dda-87f0-44fe-8155-a7a8ce8ced40"/>
    <ds:schemaRef ds:uri="http://purl.org/dc/terms/"/>
  </ds:schemaRefs>
</ds:datastoreItem>
</file>

<file path=customXml/itemProps2.xml><?xml version="1.0" encoding="utf-8"?>
<ds:datastoreItem xmlns:ds="http://schemas.openxmlformats.org/officeDocument/2006/customXml" ds:itemID="{B7E61798-F634-4D3C-8A79-04D1ECF0304E}">
  <ds:schemaRefs>
    <ds:schemaRef ds:uri="http://schemas.microsoft.com/sharepoint/v3/contenttype/forms"/>
  </ds:schemaRefs>
</ds:datastoreItem>
</file>

<file path=customXml/itemProps3.xml><?xml version="1.0" encoding="utf-8"?>
<ds:datastoreItem xmlns:ds="http://schemas.openxmlformats.org/officeDocument/2006/customXml" ds:itemID="{CEA47FB8-FB2F-4ABD-969F-906235188D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f451dda-87f0-44fe-8155-a7a8ce8ced40"/>
    <ds:schemaRef ds:uri="2cca2253-b4b3-493a-b13d-4e35805225a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8534</TotalTime>
  <Words>1932</Words>
  <Application>Microsoft Office PowerPoint</Application>
  <PresentationFormat>Widescreen</PresentationFormat>
  <Paragraphs>130</Paragraphs>
  <Slides>18</Slides>
  <Notes>1</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18</vt:i4>
      </vt:variant>
    </vt:vector>
  </HeadingPairs>
  <TitlesOfParts>
    <vt:vector size="26" baseType="lpstr">
      <vt:lpstr>Arial</vt:lpstr>
      <vt:lpstr>AvenirNext LT Pro Medium</vt:lpstr>
      <vt:lpstr>Calibri</vt:lpstr>
      <vt:lpstr>Lucida Grande</vt:lpstr>
      <vt:lpstr>Times New Roman</vt:lpstr>
      <vt:lpstr>red-dev21</vt:lpstr>
      <vt:lpstr>1_red-dev21</vt:lpstr>
      <vt:lpstr>1_Esri_Corporate_Template-Dark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Scope </vt:lpstr>
      <vt:lpstr>PowerPoint Presentation</vt:lpstr>
      <vt:lpstr>PowerPoint Presentation</vt:lpstr>
      <vt:lpstr>Conclusion</vt:lpstr>
      <vt:lpstr>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Jay Theodore</dc:creator>
  <cp:lastModifiedBy>Parthasarathi U</cp:lastModifiedBy>
  <cp:revision>158</cp:revision>
  <dcterms:created xsi:type="dcterms:W3CDTF">2021-03-06T18:00:00Z</dcterms:created>
  <dcterms:modified xsi:type="dcterms:W3CDTF">2024-04-12T13:08:41Z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0x01010053049FB6FED00E4DA16BDBD19956ADB8</vt:lpwstr>
  </property>
</Properties>
</file>